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22" r:id="rId5"/>
    <p:sldId id="323" r:id="rId6"/>
    <p:sldId id="324" r:id="rId7"/>
    <p:sldId id="332" r:id="rId8"/>
    <p:sldId id="333" r:id="rId9"/>
    <p:sldId id="334" r:id="rId10"/>
    <p:sldId id="326" r:id="rId11"/>
    <p:sldId id="327" r:id="rId12"/>
    <p:sldId id="328" r:id="rId13"/>
    <p:sldId id="335" r:id="rId14"/>
    <p:sldId id="329" r:id="rId15"/>
    <p:sldId id="330" r:id="rId16"/>
    <p:sldId id="33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48270A5-FA46-0B6E-637F-1DB3C1B325DE}" name="J'nae Gibbs" initials="JG" userId="S::jnaeg@regionalfoodbank.net::1f125e90-eb02-46de-8985-ec96a07c2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03D"/>
    <a:srgbClr val="FA6041"/>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67948-F706-54B9-6A12-14B4A045969A}" v="133" dt="2026-02-24T21:29:22.391"/>
    <p1510:client id="{60AE2D8A-F0D2-B827-BAF5-AC95D731CE8E}" v="2" dt="2026-02-24T21:11:49.918"/>
    <p1510:client id="{61366B7F-9A1B-B8E4-50F9-511C0168DF7B}" v="13" dt="2026-02-24T21:22:29.509"/>
    <p1510:client id="{BCBD0BCD-36BD-30B8-0F99-187AD5D77687}" v="5" dt="2026-02-24T21:20:30.323"/>
    <p1510:client id="{D87C989B-023E-49B5-8FCF-8876C6D49828}" v="1" dt="2026-02-24T21:31:18.668"/>
  </p1510:revLst>
</p1510:revInfo>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2/24/2026</a:t>
            </a:fld>
            <a:endParaRPr lang="en-US"/>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hyperlink" Target="mailto:orders@regionalfoodbank.net" TargetMode="Externa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membersvcs@regionalfoodbank.net" TargetMode="External"/><Relationship Id="rId2" Type="http://schemas.openxmlformats.org/officeDocument/2006/relationships/hyperlink" Target="http://www.regionalfoodbank.net/" TargetMode="Externa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690511"/>
            <a:ext cx="4778385" cy="5253089"/>
          </a:xfrm>
        </p:spPr>
        <p:txBody>
          <a:bodyPr/>
          <a:lstStyle/>
          <a:p>
            <a:pPr algn="ctr"/>
            <a:r>
              <a:rPr lang="en-US"/>
              <a:t>PWW Presentation</a:t>
            </a:r>
            <a:br>
              <a:rPr lang="en-US"/>
            </a:br>
            <a:r>
              <a:rPr lang="en-US"/>
              <a:t>How to Place an Online Order</a:t>
            </a:r>
          </a:p>
        </p:txBody>
      </p:sp>
      <p:pic>
        <p:nvPicPr>
          <p:cNvPr id="4" name="Picture 3" descr="A logo on a red background&#10;&#10;AI-generated content may be incorrect.">
            <a:extLst>
              <a:ext uri="{FF2B5EF4-FFF2-40B4-BE49-F238E27FC236}">
                <a16:creationId xmlns:a16="http://schemas.microsoft.com/office/drawing/2014/main" id="{8064AC7F-479D-D57F-D168-398283613A40}"/>
              </a:ext>
            </a:extLst>
          </p:cNvPr>
          <p:cNvPicPr>
            <a:picLocks noChangeAspect="1"/>
          </p:cNvPicPr>
          <p:nvPr/>
        </p:nvPicPr>
        <p:blipFill>
          <a:blip r:embed="rId2"/>
          <a:stretch>
            <a:fillRect/>
          </a:stretch>
        </p:blipFill>
        <p:spPr>
          <a:xfrm>
            <a:off x="7797765" y="1890690"/>
            <a:ext cx="3076620" cy="30766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30FCB-5841-0A12-7A13-FB6792339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873C5-CC9E-568A-7F4C-981339937DDD}"/>
              </a:ext>
            </a:extLst>
          </p:cNvPr>
          <p:cNvSpPr>
            <a:spLocks noGrp="1"/>
          </p:cNvSpPr>
          <p:nvPr>
            <p:ph type="title"/>
          </p:nvPr>
        </p:nvSpPr>
        <p:spPr/>
        <p:txBody>
          <a:bodyPr/>
          <a:lstStyle/>
          <a:p>
            <a:r>
              <a:rPr lang="en-US"/>
              <a:t>How to Change Inventory Location Cont.</a:t>
            </a:r>
          </a:p>
        </p:txBody>
      </p:sp>
      <p:sp>
        <p:nvSpPr>
          <p:cNvPr id="4" name="Slide Number Placeholder 3">
            <a:extLst>
              <a:ext uri="{FF2B5EF4-FFF2-40B4-BE49-F238E27FC236}">
                <a16:creationId xmlns:a16="http://schemas.microsoft.com/office/drawing/2014/main" id="{BB1DCA2D-84A7-A2D4-21DE-948E8E006687}"/>
              </a:ext>
            </a:extLst>
          </p:cNvPr>
          <p:cNvSpPr>
            <a:spLocks noGrp="1"/>
          </p:cNvSpPr>
          <p:nvPr>
            <p:ph type="sldNum" sz="quarter" idx="15"/>
          </p:nvPr>
        </p:nvSpPr>
        <p:spPr/>
        <p:txBody>
          <a:bodyPr/>
          <a:lstStyle/>
          <a:p>
            <a:fld id="{18D65601-5AE2-46FC-B138-694DDD2B510D}" type="slidenum">
              <a:rPr lang="en-US" smtClean="0"/>
              <a:pPr/>
              <a:t>10</a:t>
            </a:fld>
            <a:endParaRPr lang="en-US"/>
          </a:p>
        </p:txBody>
      </p:sp>
      <p:sp>
        <p:nvSpPr>
          <p:cNvPr id="5" name="TextBox 4">
            <a:extLst>
              <a:ext uri="{FF2B5EF4-FFF2-40B4-BE49-F238E27FC236}">
                <a16:creationId xmlns:a16="http://schemas.microsoft.com/office/drawing/2014/main" id="{76964E86-564C-9E89-34B1-2DA6558B8059}"/>
              </a:ext>
            </a:extLst>
          </p:cNvPr>
          <p:cNvSpPr txBox="1"/>
          <p:nvPr/>
        </p:nvSpPr>
        <p:spPr>
          <a:xfrm>
            <a:off x="1373423" y="1933620"/>
            <a:ext cx="4233361" cy="4247317"/>
          </a:xfrm>
          <a:prstGeom prst="rect">
            <a:avLst/>
          </a:prstGeom>
          <a:noFill/>
        </p:spPr>
        <p:txBody>
          <a:bodyPr wrap="square" lIns="91440" tIns="45720" rIns="91440" bIns="45720" rtlCol="0" anchor="t">
            <a:spAutoFit/>
          </a:bodyPr>
          <a:lstStyle/>
          <a:p>
            <a:r>
              <a:rPr lang="en-US" b="1"/>
              <a:t>Steps:</a:t>
            </a:r>
          </a:p>
          <a:p>
            <a:pPr marL="400050" indent="-400050"/>
            <a:r>
              <a:rPr lang="en-US"/>
              <a:t>3.   Once the page refreshes, head over to where it has the distribution center (it may say Albany County or Orange County).</a:t>
            </a:r>
          </a:p>
          <a:p>
            <a:pPr marL="400050" indent="-400050"/>
            <a:r>
              <a:rPr lang="en-US"/>
              <a:t>4.   Select the distribution center you want to shop from. It will then ask you to confirm if you want to switch distribution centers and you will select "Yes" if you wish to continue. </a:t>
            </a:r>
          </a:p>
          <a:p>
            <a:pPr marL="400050" indent="-400050"/>
            <a:r>
              <a:rPr lang="en-US"/>
              <a:t>5.    You will be redirected back to the “Schedule Pickup” window. From here, select your pickup/delivery date and time slot.</a:t>
            </a:r>
          </a:p>
        </p:txBody>
      </p:sp>
      <p:pic>
        <p:nvPicPr>
          <p:cNvPr id="6" name="Picture 5" descr="A logo on a red background&#10;&#10;AI-generated content may be incorrect.">
            <a:extLst>
              <a:ext uri="{FF2B5EF4-FFF2-40B4-BE49-F238E27FC236}">
                <a16:creationId xmlns:a16="http://schemas.microsoft.com/office/drawing/2014/main" id="{4E8525F0-751A-DFA5-7BDB-25C1B5738142}"/>
              </a:ext>
            </a:extLst>
          </p:cNvPr>
          <p:cNvPicPr>
            <a:picLocks noChangeAspect="1"/>
          </p:cNvPicPr>
          <p:nvPr/>
        </p:nvPicPr>
        <p:blipFill>
          <a:blip r:embed="rId2"/>
          <a:stretch>
            <a:fillRect/>
          </a:stretch>
        </p:blipFill>
        <p:spPr>
          <a:xfrm>
            <a:off x="11283617" y="0"/>
            <a:ext cx="908384" cy="908384"/>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FA068C2B-A921-04E4-51FA-0B65B828D306}"/>
              </a:ext>
            </a:extLst>
          </p:cNvPr>
          <p:cNvPicPr>
            <a:picLocks noChangeAspect="1"/>
          </p:cNvPicPr>
          <p:nvPr/>
        </p:nvPicPr>
        <p:blipFill>
          <a:blip r:embed="rId3"/>
          <a:stretch>
            <a:fillRect/>
          </a:stretch>
        </p:blipFill>
        <p:spPr>
          <a:xfrm>
            <a:off x="5946486" y="1932845"/>
            <a:ext cx="3989725" cy="1087828"/>
          </a:xfrm>
          <a:prstGeom prst="rect">
            <a:avLst/>
          </a:prstGeom>
          <a:ln>
            <a:noFill/>
          </a:ln>
          <a:effectLst>
            <a:outerShdw blurRad="292100" dist="139700" dir="2700000" algn="tl" rotWithShape="0">
              <a:srgbClr val="333333">
                <a:alpha val="65000"/>
              </a:srgbClr>
            </a:outerShdw>
          </a:effectLst>
        </p:spPr>
      </p:pic>
      <p:pic>
        <p:nvPicPr>
          <p:cNvPr id="12" name="Picture 11" descr="A screenshot of a pickup box&#10;&#10;AI-generated content may be incorrect.">
            <a:extLst>
              <a:ext uri="{FF2B5EF4-FFF2-40B4-BE49-F238E27FC236}">
                <a16:creationId xmlns:a16="http://schemas.microsoft.com/office/drawing/2014/main" id="{FBB19B1D-5A6A-09B9-FB7A-B5B7E862FA78}"/>
              </a:ext>
            </a:extLst>
          </p:cNvPr>
          <p:cNvPicPr>
            <a:picLocks noChangeAspect="1"/>
          </p:cNvPicPr>
          <p:nvPr/>
        </p:nvPicPr>
        <p:blipFill>
          <a:blip r:embed="rId4"/>
          <a:stretch>
            <a:fillRect/>
          </a:stretch>
        </p:blipFill>
        <p:spPr>
          <a:xfrm>
            <a:off x="8610985" y="4047355"/>
            <a:ext cx="3295317" cy="1471004"/>
          </a:xfrm>
          <a:prstGeom prst="rect">
            <a:avLst/>
          </a:prstGeom>
          <a:ln>
            <a:noFill/>
          </a:ln>
          <a:effectLst>
            <a:outerShdw blurRad="292100" dist="139700" dir="2700000" algn="tl" rotWithShape="0">
              <a:srgbClr val="333333">
                <a:alpha val="65000"/>
              </a:srgbClr>
            </a:outerShdw>
          </a:effectLst>
        </p:spPr>
      </p:pic>
      <p:pic>
        <p:nvPicPr>
          <p:cNvPr id="13" name="Picture 12" descr="A screenshot of a box&#10;&#10;AI-generated content may be incorrect.">
            <a:extLst>
              <a:ext uri="{FF2B5EF4-FFF2-40B4-BE49-F238E27FC236}">
                <a16:creationId xmlns:a16="http://schemas.microsoft.com/office/drawing/2014/main" id="{9005A301-681B-7E78-1111-BC0C2917C1D7}"/>
              </a:ext>
            </a:extLst>
          </p:cNvPr>
          <p:cNvPicPr>
            <a:picLocks noChangeAspect="1"/>
          </p:cNvPicPr>
          <p:nvPr/>
        </p:nvPicPr>
        <p:blipFill>
          <a:blip r:embed="rId5"/>
          <a:stretch>
            <a:fillRect/>
          </a:stretch>
        </p:blipFill>
        <p:spPr>
          <a:xfrm>
            <a:off x="5944658" y="3429577"/>
            <a:ext cx="2096080" cy="2708181"/>
          </a:xfrm>
          <a:prstGeom prst="rect">
            <a:avLst/>
          </a:prstGeom>
          <a:ln>
            <a:noFill/>
          </a:ln>
          <a:effectLst>
            <a:outerShdw blurRad="292100" dist="139700" dir="2700000" algn="tl" rotWithShape="0">
              <a:srgbClr val="333333">
                <a:alpha val="65000"/>
              </a:srgbClr>
            </a:outerShdw>
          </a:effectLst>
        </p:spPr>
      </p:pic>
      <p:sp>
        <p:nvSpPr>
          <p:cNvPr id="15" name="Arrow: Down 14">
            <a:extLst>
              <a:ext uri="{FF2B5EF4-FFF2-40B4-BE49-F238E27FC236}">
                <a16:creationId xmlns:a16="http://schemas.microsoft.com/office/drawing/2014/main" id="{A27FA887-E630-17F0-6213-BD55BEC9C859}"/>
              </a:ext>
            </a:extLst>
          </p:cNvPr>
          <p:cNvSpPr/>
          <p:nvPr/>
        </p:nvSpPr>
        <p:spPr>
          <a:xfrm>
            <a:off x="7624427" y="2923453"/>
            <a:ext cx="320386" cy="645533"/>
          </a:xfrm>
          <a:prstGeom prst="downArrow">
            <a:avLst/>
          </a:prstGeom>
          <a:solidFill>
            <a:srgbClr val="ED60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22858A17-8A04-DC2C-8DFC-8F8F7867F383}"/>
              </a:ext>
            </a:extLst>
          </p:cNvPr>
          <p:cNvSpPr/>
          <p:nvPr/>
        </p:nvSpPr>
        <p:spPr>
          <a:xfrm rot="16200000">
            <a:off x="8163215" y="4331999"/>
            <a:ext cx="320386" cy="760987"/>
          </a:xfrm>
          <a:prstGeom prst="downArrow">
            <a:avLst/>
          </a:prstGeom>
          <a:solidFill>
            <a:srgbClr val="ED60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37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0B31-A64E-F0F8-5E42-490C5CC645E2}"/>
              </a:ext>
            </a:extLst>
          </p:cNvPr>
          <p:cNvSpPr>
            <a:spLocks noGrp="1"/>
          </p:cNvSpPr>
          <p:nvPr>
            <p:ph type="title"/>
          </p:nvPr>
        </p:nvSpPr>
        <p:spPr/>
        <p:txBody>
          <a:bodyPr/>
          <a:lstStyle/>
          <a:p>
            <a:r>
              <a:rPr lang="en-US"/>
              <a:t>Navigating PWW</a:t>
            </a:r>
          </a:p>
        </p:txBody>
      </p:sp>
      <p:sp>
        <p:nvSpPr>
          <p:cNvPr id="3" name="Content Placeholder 2">
            <a:extLst>
              <a:ext uri="{FF2B5EF4-FFF2-40B4-BE49-F238E27FC236}">
                <a16:creationId xmlns:a16="http://schemas.microsoft.com/office/drawing/2014/main" id="{6B79CFE0-ED1D-33EC-E941-BB053A8F8E5B}"/>
              </a:ext>
            </a:extLst>
          </p:cNvPr>
          <p:cNvSpPr>
            <a:spLocks noGrp="1"/>
          </p:cNvSpPr>
          <p:nvPr>
            <p:ph sz="quarter" idx="12"/>
          </p:nvPr>
        </p:nvSpPr>
        <p:spPr>
          <a:xfrm>
            <a:off x="1081464" y="1712565"/>
            <a:ext cx="3784976" cy="4119463"/>
          </a:xfrm>
        </p:spPr>
        <p:txBody>
          <a:bodyPr vert="horz" lIns="0" tIns="45720" rIns="91440" bIns="45720" rtlCol="0" anchor="t">
            <a:noAutofit/>
          </a:bodyPr>
          <a:lstStyle/>
          <a:p>
            <a:pPr marL="342900" indent="-342900">
              <a:buFont typeface="Arial" panose="020B0604020202020204" pitchFamily="34" charset="0"/>
              <a:buChar char="•"/>
            </a:pPr>
            <a:r>
              <a:rPr lang="en-US" sz="1400"/>
              <a:t>You can sort the inventory to the Albany County or Orange County by selecting the “Sort By” option.</a:t>
            </a:r>
          </a:p>
          <a:p>
            <a:pPr marL="342900" indent="-342900">
              <a:buFont typeface="Arial" panose="020B0604020202020204" pitchFamily="34" charset="0"/>
              <a:buChar char="•"/>
            </a:pPr>
            <a:r>
              <a:rPr lang="en-US" sz="1400"/>
              <a:t>You can search up a product by using the search bar with the magnifying glass icon</a:t>
            </a:r>
          </a:p>
          <a:p>
            <a:pPr marL="571500" lvl="1" indent="-342900">
              <a:buFont typeface="Courier New" panose="020B0604020202020204" pitchFamily="34" charset="0"/>
              <a:buChar char="o"/>
            </a:pPr>
            <a:r>
              <a:rPr lang="en-US" sz="1400"/>
              <a:t>You can type in the name of the product or the product number (i.e. Alani Energy Drinks or 86520)</a:t>
            </a:r>
          </a:p>
          <a:p>
            <a:pPr marL="571500" lvl="1" indent="-342900">
              <a:buFont typeface="Courier New" panose="020B0604020202020204" pitchFamily="34" charset="0"/>
              <a:buChar char="o"/>
            </a:pPr>
            <a:r>
              <a:rPr lang="en-US" sz="1400"/>
              <a:t>You can filter the products by clicking the “Filters” option. You can filter the products based on category, price, and a more.</a:t>
            </a:r>
          </a:p>
          <a:p>
            <a:pPr marL="571500" lvl="1" indent="-342900">
              <a:buFont typeface="Courier New" panose="020B0604020202020204" pitchFamily="34" charset="0"/>
              <a:buChar char="o"/>
            </a:pPr>
            <a:r>
              <a:rPr lang="en-US" sz="1400"/>
              <a:t>You may also select how the products are displayed by clicking one of three display icons on the far right</a:t>
            </a:r>
          </a:p>
        </p:txBody>
      </p:sp>
      <p:pic>
        <p:nvPicPr>
          <p:cNvPr id="8" name="Content Placeholder 7">
            <a:extLst>
              <a:ext uri="{FF2B5EF4-FFF2-40B4-BE49-F238E27FC236}">
                <a16:creationId xmlns:a16="http://schemas.microsoft.com/office/drawing/2014/main" id="{D8BEFA15-9C67-F640-4B11-B6C1E566D9CE}"/>
              </a:ext>
            </a:extLst>
          </p:cNvPr>
          <p:cNvPicPr>
            <a:picLocks noGrp="1" noChangeAspect="1"/>
          </p:cNvPicPr>
          <p:nvPr>
            <p:ph sz="quarter" idx="11"/>
          </p:nvPr>
        </p:nvPicPr>
        <p:blipFill>
          <a:blip r:embed="rId2"/>
          <a:srcRect b="45220"/>
          <a:stretch/>
        </p:blipFill>
        <p:spPr>
          <a:xfrm>
            <a:off x="5096968" y="1580499"/>
            <a:ext cx="6880892" cy="1892043"/>
          </a:xfrm>
          <a:prstGeom prst="rect">
            <a:avLst/>
          </a:prstGeom>
          <a:ln>
            <a:noFill/>
          </a:ln>
          <a:effectLst>
            <a:outerShdw blurRad="190500" algn="tl" rotWithShape="0">
              <a:srgbClr val="000000">
                <a:alpha val="70000"/>
              </a:srgbClr>
            </a:outerShdw>
          </a:effectLst>
        </p:spPr>
      </p:pic>
      <p:sp>
        <p:nvSpPr>
          <p:cNvPr id="5" name="Slide Number Placeholder 4">
            <a:extLst>
              <a:ext uri="{FF2B5EF4-FFF2-40B4-BE49-F238E27FC236}">
                <a16:creationId xmlns:a16="http://schemas.microsoft.com/office/drawing/2014/main" id="{DD4A32D4-6027-0887-FC65-2329E368F0F6}"/>
              </a:ext>
            </a:extLst>
          </p:cNvPr>
          <p:cNvSpPr>
            <a:spLocks noGrp="1"/>
          </p:cNvSpPr>
          <p:nvPr>
            <p:ph type="sldNum" sz="quarter" idx="15"/>
          </p:nvPr>
        </p:nvSpPr>
        <p:spPr/>
        <p:txBody>
          <a:bodyPr/>
          <a:lstStyle/>
          <a:p>
            <a:fld id="{18D65601-5AE2-46FC-B138-694DDD2B510D}" type="slidenum">
              <a:rPr lang="en-US" smtClean="0"/>
              <a:pPr/>
              <a:t>11</a:t>
            </a:fld>
            <a:endParaRPr lang="en-US"/>
          </a:p>
        </p:txBody>
      </p:sp>
      <p:pic>
        <p:nvPicPr>
          <p:cNvPr id="6" name="Picture 5" descr="A logo on a red background&#10;&#10;AI-generated content may be incorrect.">
            <a:extLst>
              <a:ext uri="{FF2B5EF4-FFF2-40B4-BE49-F238E27FC236}">
                <a16:creationId xmlns:a16="http://schemas.microsoft.com/office/drawing/2014/main" id="{0BC58699-DC91-B3B0-F658-21B3D21647B8}"/>
              </a:ext>
            </a:extLst>
          </p:cNvPr>
          <p:cNvPicPr>
            <a:picLocks noChangeAspect="1"/>
          </p:cNvPicPr>
          <p:nvPr/>
        </p:nvPicPr>
        <p:blipFill>
          <a:blip r:embed="rId3"/>
          <a:stretch>
            <a:fillRect/>
          </a:stretch>
        </p:blipFill>
        <p:spPr>
          <a:xfrm>
            <a:off x="11283617" y="0"/>
            <a:ext cx="908384" cy="908384"/>
          </a:xfrm>
          <a:prstGeom prst="rect">
            <a:avLst/>
          </a:prstGeom>
        </p:spPr>
      </p:pic>
      <p:pic>
        <p:nvPicPr>
          <p:cNvPr id="10" name="Picture 9">
            <a:extLst>
              <a:ext uri="{FF2B5EF4-FFF2-40B4-BE49-F238E27FC236}">
                <a16:creationId xmlns:a16="http://schemas.microsoft.com/office/drawing/2014/main" id="{814A9F17-EE46-B67C-40AA-F4B0D7B28083}"/>
              </a:ext>
            </a:extLst>
          </p:cNvPr>
          <p:cNvPicPr>
            <a:picLocks noChangeAspect="1"/>
          </p:cNvPicPr>
          <p:nvPr/>
        </p:nvPicPr>
        <p:blipFill>
          <a:blip r:embed="rId4"/>
          <a:stretch>
            <a:fillRect/>
          </a:stretch>
        </p:blipFill>
        <p:spPr>
          <a:xfrm>
            <a:off x="5096968" y="4038618"/>
            <a:ext cx="6880892" cy="14445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684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7EDA-F83B-4E8C-EBED-8D5DA1604BF9}"/>
              </a:ext>
            </a:extLst>
          </p:cNvPr>
          <p:cNvSpPr>
            <a:spLocks noGrp="1"/>
          </p:cNvSpPr>
          <p:nvPr>
            <p:ph type="title"/>
          </p:nvPr>
        </p:nvSpPr>
        <p:spPr/>
        <p:txBody>
          <a:bodyPr/>
          <a:lstStyle/>
          <a:p>
            <a:r>
              <a:rPr lang="en-US"/>
              <a:t>How to Checkout</a:t>
            </a:r>
          </a:p>
        </p:txBody>
      </p:sp>
      <p:sp>
        <p:nvSpPr>
          <p:cNvPr id="3" name="Content Placeholder 2">
            <a:extLst>
              <a:ext uri="{FF2B5EF4-FFF2-40B4-BE49-F238E27FC236}">
                <a16:creationId xmlns:a16="http://schemas.microsoft.com/office/drawing/2014/main" id="{55646CDB-A234-F7C2-40EF-7E3C8F745192}"/>
              </a:ext>
            </a:extLst>
          </p:cNvPr>
          <p:cNvSpPr>
            <a:spLocks noGrp="1"/>
          </p:cNvSpPr>
          <p:nvPr>
            <p:ph sz="quarter" idx="12"/>
          </p:nvPr>
        </p:nvSpPr>
        <p:spPr>
          <a:xfrm>
            <a:off x="1471855" y="1717303"/>
            <a:ext cx="3598486" cy="4554890"/>
          </a:xfrm>
        </p:spPr>
        <p:txBody>
          <a:bodyPr vert="horz" lIns="0" tIns="45720" rIns="91440" bIns="45720" rtlCol="0" anchor="t">
            <a:noAutofit/>
          </a:bodyPr>
          <a:lstStyle/>
          <a:p>
            <a:pPr marL="228600" indent="-228600">
              <a:spcAft>
                <a:spcPts val="500"/>
              </a:spcAft>
              <a:buFont typeface="+mj-lt"/>
              <a:buAutoNum type="arabicPeriod"/>
            </a:pPr>
            <a:r>
              <a:rPr lang="en-US" sz="1400"/>
              <a:t>Click on the shopping cart icon on the top of the website.</a:t>
            </a:r>
            <a:endParaRPr lang="en-US"/>
          </a:p>
          <a:p>
            <a:pPr marL="228600" indent="-228600">
              <a:spcAft>
                <a:spcPts val="500"/>
              </a:spcAft>
              <a:buFont typeface="+mj-lt"/>
              <a:buAutoNum type="arabicPeriod"/>
            </a:pPr>
            <a:r>
              <a:rPr lang="en-US" sz="1400"/>
              <a:t>Click “Proceed to Checkout”.</a:t>
            </a:r>
          </a:p>
          <a:p>
            <a:pPr marL="228600" indent="-228600">
              <a:spcAft>
                <a:spcPts val="500"/>
              </a:spcAft>
              <a:buFont typeface="+mj-lt"/>
              <a:buAutoNum type="arabicPeriod"/>
            </a:pPr>
            <a:r>
              <a:rPr lang="en-US" sz="1400"/>
              <a:t>Please include the name of the person picking up the order in the “Delivery Pickup Notes” textbox.</a:t>
            </a:r>
          </a:p>
          <a:p>
            <a:pPr marL="228600" indent="-228600">
              <a:spcAft>
                <a:spcPts val="500"/>
              </a:spcAft>
              <a:buFont typeface="+mj-lt"/>
              <a:buAutoNum type="arabicPeriod"/>
            </a:pPr>
            <a:r>
              <a:rPr lang="en-US" sz="1400"/>
              <a:t>Please make sure to select if your order is a pickup or delivery in the “Shipping Method” dropdown list.</a:t>
            </a:r>
          </a:p>
          <a:p>
            <a:pPr marL="228600" indent="-228600">
              <a:spcAft>
                <a:spcPts val="500"/>
              </a:spcAft>
              <a:buFont typeface="+mj-lt"/>
              <a:buAutoNum type="arabicPeriod"/>
            </a:pPr>
            <a:r>
              <a:rPr lang="en-US" sz="1400"/>
              <a:t>Click on “Submit Order” once you’re done.  Please note: If you need to pick a new date, you can do so on this section.</a:t>
            </a:r>
          </a:p>
          <a:p>
            <a:pPr marL="228600" indent="-228600">
              <a:spcAft>
                <a:spcPts val="500"/>
              </a:spcAft>
              <a:buFont typeface="+mj-lt"/>
              <a:buAutoNum type="arabicPeriod"/>
            </a:pPr>
            <a:r>
              <a:rPr lang="en-US" sz="1400"/>
              <a:t>Once your order is reviewed, you will receive a follow-up email to notify you that the order was entered correctly.</a:t>
            </a:r>
          </a:p>
          <a:p>
            <a:pPr marL="228600" indent="-228600">
              <a:spcAft>
                <a:spcPts val="500"/>
              </a:spcAft>
              <a:buFont typeface="+mj-lt"/>
              <a:buAutoNum type="arabicPeriod"/>
            </a:pPr>
            <a:endParaRPr lang="en-US"/>
          </a:p>
        </p:txBody>
      </p:sp>
      <p:pic>
        <p:nvPicPr>
          <p:cNvPr id="8" name="Content Placeholder 7">
            <a:extLst>
              <a:ext uri="{FF2B5EF4-FFF2-40B4-BE49-F238E27FC236}">
                <a16:creationId xmlns:a16="http://schemas.microsoft.com/office/drawing/2014/main" id="{2095EBDD-E029-9D30-E52D-87BC90E54BD5}"/>
              </a:ext>
            </a:extLst>
          </p:cNvPr>
          <p:cNvPicPr>
            <a:picLocks noGrp="1" noChangeAspect="1"/>
          </p:cNvPicPr>
          <p:nvPr>
            <p:ph sz="quarter" idx="11"/>
          </p:nvPr>
        </p:nvPicPr>
        <p:blipFill>
          <a:blip r:embed="rId2"/>
          <a:stretch>
            <a:fillRect/>
          </a:stretch>
        </p:blipFill>
        <p:spPr>
          <a:xfrm>
            <a:off x="5075972" y="1735445"/>
            <a:ext cx="6866450" cy="2226956"/>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6A655812-C15B-BD93-FEED-6749B52FDADB}"/>
              </a:ext>
            </a:extLst>
          </p:cNvPr>
          <p:cNvSpPr>
            <a:spLocks noGrp="1"/>
          </p:cNvSpPr>
          <p:nvPr>
            <p:ph type="sldNum" sz="quarter" idx="15"/>
          </p:nvPr>
        </p:nvSpPr>
        <p:spPr/>
        <p:txBody>
          <a:bodyPr/>
          <a:lstStyle/>
          <a:p>
            <a:fld id="{18D65601-5AE2-46FC-B138-694DDD2B510D}" type="slidenum">
              <a:rPr lang="en-US" smtClean="0"/>
              <a:pPr/>
              <a:t>12</a:t>
            </a:fld>
            <a:endParaRPr lang="en-US"/>
          </a:p>
        </p:txBody>
      </p:sp>
      <p:pic>
        <p:nvPicPr>
          <p:cNvPr id="6" name="Picture 5" descr="A logo on a red background&#10;&#10;AI-generated content may be incorrect.">
            <a:extLst>
              <a:ext uri="{FF2B5EF4-FFF2-40B4-BE49-F238E27FC236}">
                <a16:creationId xmlns:a16="http://schemas.microsoft.com/office/drawing/2014/main" id="{922E093A-0A5C-7B97-231B-029D759F6294}"/>
              </a:ext>
            </a:extLst>
          </p:cNvPr>
          <p:cNvPicPr>
            <a:picLocks noChangeAspect="1"/>
          </p:cNvPicPr>
          <p:nvPr/>
        </p:nvPicPr>
        <p:blipFill>
          <a:blip r:embed="rId3"/>
          <a:stretch>
            <a:fillRect/>
          </a:stretch>
        </p:blipFill>
        <p:spPr>
          <a:xfrm>
            <a:off x="11283617" y="0"/>
            <a:ext cx="908384" cy="908384"/>
          </a:xfrm>
          <a:prstGeom prst="rect">
            <a:avLst/>
          </a:prstGeom>
        </p:spPr>
      </p:pic>
      <p:pic>
        <p:nvPicPr>
          <p:cNvPr id="13" name="Picture 12">
            <a:extLst>
              <a:ext uri="{FF2B5EF4-FFF2-40B4-BE49-F238E27FC236}">
                <a16:creationId xmlns:a16="http://schemas.microsoft.com/office/drawing/2014/main" id="{DA373450-B431-FA55-9BD6-D3F1C2EFB276}"/>
              </a:ext>
            </a:extLst>
          </p:cNvPr>
          <p:cNvPicPr>
            <a:picLocks noChangeAspect="1"/>
          </p:cNvPicPr>
          <p:nvPr/>
        </p:nvPicPr>
        <p:blipFill>
          <a:blip r:embed="rId4"/>
          <a:srcRect t="525" b="-1"/>
          <a:stretch/>
        </p:blipFill>
        <p:spPr>
          <a:xfrm>
            <a:off x="5075972" y="4210050"/>
            <a:ext cx="6866449" cy="2385463"/>
          </a:xfrm>
          <a:prstGeom prst="rect">
            <a:avLst/>
          </a:prstGeom>
        </p:spPr>
      </p:pic>
      <p:sp>
        <p:nvSpPr>
          <p:cNvPr id="11" name="Arrow: Down 10">
            <a:extLst>
              <a:ext uri="{FF2B5EF4-FFF2-40B4-BE49-F238E27FC236}">
                <a16:creationId xmlns:a16="http://schemas.microsoft.com/office/drawing/2014/main" id="{1358102A-C986-7ED1-5AA2-7A09263E6784}"/>
              </a:ext>
            </a:extLst>
          </p:cNvPr>
          <p:cNvSpPr/>
          <p:nvPr/>
        </p:nvSpPr>
        <p:spPr>
          <a:xfrm>
            <a:off x="8358801" y="3824270"/>
            <a:ext cx="300790" cy="511342"/>
          </a:xfrm>
          <a:prstGeom prst="downArrow">
            <a:avLst/>
          </a:prstGeom>
          <a:solidFill>
            <a:srgbClr val="ED60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76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4C8F-6204-2676-E83A-FDCE0C5341EF}"/>
              </a:ext>
            </a:extLst>
          </p:cNvPr>
          <p:cNvSpPr>
            <a:spLocks noGrp="1"/>
          </p:cNvSpPr>
          <p:nvPr>
            <p:ph type="title"/>
          </p:nvPr>
        </p:nvSpPr>
        <p:spPr/>
        <p:txBody>
          <a:bodyPr/>
          <a:lstStyle/>
          <a:p>
            <a:r>
              <a:rPr lang="en-US"/>
              <a:t>Questions or Concerns?</a:t>
            </a:r>
          </a:p>
        </p:txBody>
      </p:sp>
      <p:sp>
        <p:nvSpPr>
          <p:cNvPr id="3" name="Content Placeholder 2">
            <a:extLst>
              <a:ext uri="{FF2B5EF4-FFF2-40B4-BE49-F238E27FC236}">
                <a16:creationId xmlns:a16="http://schemas.microsoft.com/office/drawing/2014/main" id="{DC47FD95-3A7D-1ED3-FFA7-B83ACD8A3C4B}"/>
              </a:ext>
            </a:extLst>
          </p:cNvPr>
          <p:cNvSpPr>
            <a:spLocks noGrp="1"/>
          </p:cNvSpPr>
          <p:nvPr>
            <p:ph sz="quarter" idx="12"/>
          </p:nvPr>
        </p:nvSpPr>
        <p:spPr>
          <a:xfrm>
            <a:off x="1450152" y="2108721"/>
            <a:ext cx="9169337" cy="1320279"/>
          </a:xfrm>
        </p:spPr>
        <p:txBody>
          <a:bodyPr>
            <a:normAutofit/>
          </a:bodyPr>
          <a:lstStyle/>
          <a:p>
            <a:pPr marL="0" indent="0">
              <a:buNone/>
            </a:pPr>
            <a:r>
              <a:rPr lang="en-US"/>
              <a:t>Contact us!</a:t>
            </a:r>
          </a:p>
          <a:p>
            <a:pPr marL="0" indent="0">
              <a:buNone/>
            </a:pPr>
            <a:r>
              <a:rPr lang="en-US"/>
              <a:t>Please feel free to contact the Orders Team</a:t>
            </a:r>
          </a:p>
        </p:txBody>
      </p:sp>
      <p:sp>
        <p:nvSpPr>
          <p:cNvPr id="4" name="Slide Number Placeholder 3">
            <a:extLst>
              <a:ext uri="{FF2B5EF4-FFF2-40B4-BE49-F238E27FC236}">
                <a16:creationId xmlns:a16="http://schemas.microsoft.com/office/drawing/2014/main" id="{1CD1CF3C-DACF-209C-2E72-81763E44F5E0}"/>
              </a:ext>
            </a:extLst>
          </p:cNvPr>
          <p:cNvSpPr>
            <a:spLocks noGrp="1"/>
          </p:cNvSpPr>
          <p:nvPr>
            <p:ph type="sldNum" sz="quarter" idx="15"/>
          </p:nvPr>
        </p:nvSpPr>
        <p:spPr/>
        <p:txBody>
          <a:bodyPr/>
          <a:lstStyle/>
          <a:p>
            <a:fld id="{18D65601-5AE2-46FC-B138-694DDD2B510D}" type="slidenum">
              <a:rPr lang="en-US" smtClean="0"/>
              <a:pPr/>
              <a:t>13</a:t>
            </a:fld>
            <a:endParaRPr lang="en-US"/>
          </a:p>
        </p:txBody>
      </p:sp>
      <p:sp>
        <p:nvSpPr>
          <p:cNvPr id="5" name="TextBox 4">
            <a:extLst>
              <a:ext uri="{FF2B5EF4-FFF2-40B4-BE49-F238E27FC236}">
                <a16:creationId xmlns:a16="http://schemas.microsoft.com/office/drawing/2014/main" id="{E53A09ED-4AB5-C8C9-43B2-04FE7FDE265C}"/>
              </a:ext>
            </a:extLst>
          </p:cNvPr>
          <p:cNvSpPr txBox="1"/>
          <p:nvPr/>
        </p:nvSpPr>
        <p:spPr>
          <a:xfrm>
            <a:off x="2048227" y="2929689"/>
            <a:ext cx="6748753" cy="1477328"/>
          </a:xfrm>
          <a:prstGeom prst="rect">
            <a:avLst/>
          </a:prstGeom>
          <a:noFill/>
        </p:spPr>
        <p:txBody>
          <a:bodyPr wrap="square" rtlCol="0">
            <a:spAutoFit/>
          </a:bodyPr>
          <a:lstStyle/>
          <a:p>
            <a:r>
              <a:rPr lang="en-US" b="1"/>
              <a:t>Email Address</a:t>
            </a:r>
          </a:p>
          <a:p>
            <a:r>
              <a:rPr lang="en-US">
                <a:hlinkClick r:id="rId2"/>
              </a:rPr>
              <a:t>orders@regionalfoodbank.net</a:t>
            </a:r>
            <a:endParaRPr lang="en-US"/>
          </a:p>
          <a:p>
            <a:endParaRPr lang="en-US"/>
          </a:p>
          <a:p>
            <a:r>
              <a:rPr lang="en-US" b="1"/>
              <a:t>Phone</a:t>
            </a:r>
          </a:p>
          <a:p>
            <a:r>
              <a:rPr lang="en-US"/>
              <a:t>(518) 786-3691 x3000</a:t>
            </a:r>
          </a:p>
        </p:txBody>
      </p:sp>
      <p:sp>
        <p:nvSpPr>
          <p:cNvPr id="7" name="Oval 6">
            <a:extLst>
              <a:ext uri="{FF2B5EF4-FFF2-40B4-BE49-F238E27FC236}">
                <a16:creationId xmlns:a16="http://schemas.microsoft.com/office/drawing/2014/main" id="{6F63891E-909A-3213-E75F-1A5AD32FACB9}"/>
              </a:ext>
            </a:extLst>
          </p:cNvPr>
          <p:cNvSpPr/>
          <p:nvPr/>
        </p:nvSpPr>
        <p:spPr>
          <a:xfrm>
            <a:off x="1450152" y="2929689"/>
            <a:ext cx="598075" cy="55946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2EE2079-4CCE-12A9-D8D5-1BD1D27A7F69}"/>
              </a:ext>
            </a:extLst>
          </p:cNvPr>
          <p:cNvSpPr/>
          <p:nvPr/>
        </p:nvSpPr>
        <p:spPr>
          <a:xfrm>
            <a:off x="1450152" y="3668353"/>
            <a:ext cx="598075" cy="55946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Envelope outline">
            <a:extLst>
              <a:ext uri="{FF2B5EF4-FFF2-40B4-BE49-F238E27FC236}">
                <a16:creationId xmlns:a16="http://schemas.microsoft.com/office/drawing/2014/main" id="{B527CA7E-1E6F-4DCD-7FD1-B58347EF4B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8937" y="2999170"/>
            <a:ext cx="420505" cy="420505"/>
          </a:xfrm>
          <a:prstGeom prst="rect">
            <a:avLst/>
          </a:prstGeom>
        </p:spPr>
      </p:pic>
      <p:pic>
        <p:nvPicPr>
          <p:cNvPr id="14" name="Picture 13" descr="A logo on a red background&#10;&#10;AI-generated content may be incorrect.">
            <a:extLst>
              <a:ext uri="{FF2B5EF4-FFF2-40B4-BE49-F238E27FC236}">
                <a16:creationId xmlns:a16="http://schemas.microsoft.com/office/drawing/2014/main" id="{03CA8313-4718-E561-7FE6-67F6692D7FA3}"/>
              </a:ext>
            </a:extLst>
          </p:cNvPr>
          <p:cNvPicPr>
            <a:picLocks noChangeAspect="1"/>
          </p:cNvPicPr>
          <p:nvPr/>
        </p:nvPicPr>
        <p:blipFill>
          <a:blip r:embed="rId5"/>
          <a:stretch>
            <a:fillRect/>
          </a:stretch>
        </p:blipFill>
        <p:spPr>
          <a:xfrm>
            <a:off x="11283617" y="0"/>
            <a:ext cx="908384" cy="908384"/>
          </a:xfrm>
          <a:prstGeom prst="rect">
            <a:avLst/>
          </a:prstGeom>
        </p:spPr>
      </p:pic>
      <p:pic>
        <p:nvPicPr>
          <p:cNvPr id="16" name="Graphic 15" descr="Receiver with solid fill">
            <a:extLst>
              <a:ext uri="{FF2B5EF4-FFF2-40B4-BE49-F238E27FC236}">
                <a16:creationId xmlns:a16="http://schemas.microsoft.com/office/drawing/2014/main" id="{B371C2B6-0B47-3F53-6BC3-DB6D5F630D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8933" y="3707907"/>
            <a:ext cx="480513" cy="480513"/>
          </a:xfrm>
          <a:prstGeom prst="rect">
            <a:avLst/>
          </a:prstGeom>
        </p:spPr>
      </p:pic>
    </p:spTree>
    <p:extLst>
      <p:ext uri="{BB962C8B-B14F-4D97-AF65-F5344CB8AC3E}">
        <p14:creationId xmlns:p14="http://schemas.microsoft.com/office/powerpoint/2010/main" val="355970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817C-77FB-3C73-CBEE-B8FBF65F4C17}"/>
              </a:ext>
            </a:extLst>
          </p:cNvPr>
          <p:cNvSpPr>
            <a:spLocks noGrp="1"/>
          </p:cNvSpPr>
          <p:nvPr>
            <p:ph type="title"/>
          </p:nvPr>
        </p:nvSpPr>
        <p:spPr/>
        <p:txBody>
          <a:bodyPr/>
          <a:lstStyle/>
          <a:p>
            <a:r>
              <a:rPr lang="en-US"/>
              <a:t>What is PWW?</a:t>
            </a:r>
          </a:p>
        </p:txBody>
      </p:sp>
      <p:sp>
        <p:nvSpPr>
          <p:cNvPr id="3" name="Content Placeholder 2">
            <a:extLst>
              <a:ext uri="{FF2B5EF4-FFF2-40B4-BE49-F238E27FC236}">
                <a16:creationId xmlns:a16="http://schemas.microsoft.com/office/drawing/2014/main" id="{2678EB76-0B17-A8E3-2EE3-4649BC2CDDB5}"/>
              </a:ext>
            </a:extLst>
          </p:cNvPr>
          <p:cNvSpPr>
            <a:spLocks noGrp="1"/>
          </p:cNvSpPr>
          <p:nvPr>
            <p:ph sz="quarter" idx="12"/>
          </p:nvPr>
        </p:nvSpPr>
        <p:spPr>
          <a:xfrm>
            <a:off x="1025894" y="1600914"/>
            <a:ext cx="4645847" cy="4119463"/>
          </a:xfrm>
        </p:spPr>
        <p:txBody>
          <a:bodyPr>
            <a:normAutofit fontScale="92500" lnSpcReduction="20000"/>
          </a:bodyPr>
          <a:lstStyle/>
          <a:p>
            <a:pPr marL="0" indent="0">
              <a:buNone/>
            </a:pPr>
            <a:r>
              <a:rPr lang="en-US"/>
              <a:t>It’s an internal website that allows your agency to bulk order approved foods and schedule them for pick-up or delivery. The website provides several features such as:</a:t>
            </a:r>
          </a:p>
          <a:p>
            <a:r>
              <a:rPr lang="en-US"/>
              <a:t>Access to the Regional Food Bank’s live inventory</a:t>
            </a:r>
          </a:p>
          <a:p>
            <a:r>
              <a:rPr lang="en-US"/>
              <a:t>The ability to submit monthly HPNAP reports</a:t>
            </a:r>
          </a:p>
          <a:p>
            <a:r>
              <a:rPr lang="en-US"/>
              <a:t>View your agency’s individual grant balances</a:t>
            </a:r>
          </a:p>
          <a:p>
            <a:r>
              <a:rPr lang="en-US"/>
              <a:t>View invoices, statements, and previous orders placed at the Regional Food Bank</a:t>
            </a:r>
          </a:p>
          <a:p>
            <a:r>
              <a:rPr lang="en-US"/>
              <a:t>Access to early order deadline reminders</a:t>
            </a:r>
          </a:p>
        </p:txBody>
      </p:sp>
      <p:sp>
        <p:nvSpPr>
          <p:cNvPr id="4" name="Slide Number Placeholder 3">
            <a:extLst>
              <a:ext uri="{FF2B5EF4-FFF2-40B4-BE49-F238E27FC236}">
                <a16:creationId xmlns:a16="http://schemas.microsoft.com/office/drawing/2014/main" id="{DDFA9EE7-1972-933F-5DC8-63F1B7DEA924}"/>
              </a:ext>
            </a:extLst>
          </p:cNvPr>
          <p:cNvSpPr>
            <a:spLocks noGrp="1"/>
          </p:cNvSpPr>
          <p:nvPr>
            <p:ph type="sldNum" sz="quarter" idx="15"/>
          </p:nvPr>
        </p:nvSpPr>
        <p:spPr/>
        <p:txBody>
          <a:bodyPr/>
          <a:lstStyle/>
          <a:p>
            <a:fld id="{18D65601-5AE2-46FC-B138-694DDD2B510D}" type="slidenum">
              <a:rPr lang="en-US" smtClean="0"/>
              <a:pPr/>
              <a:t>2</a:t>
            </a:fld>
            <a:endParaRPr lang="en-US"/>
          </a:p>
        </p:txBody>
      </p:sp>
      <p:pic>
        <p:nvPicPr>
          <p:cNvPr id="7" name="Picture 6" descr="A logo on a red background&#10;&#10;AI-generated content may be incorrect.">
            <a:extLst>
              <a:ext uri="{FF2B5EF4-FFF2-40B4-BE49-F238E27FC236}">
                <a16:creationId xmlns:a16="http://schemas.microsoft.com/office/drawing/2014/main" id="{9F2A5D59-F2EA-849F-2974-BD51262CB889}"/>
              </a:ext>
            </a:extLst>
          </p:cNvPr>
          <p:cNvPicPr>
            <a:picLocks noChangeAspect="1"/>
          </p:cNvPicPr>
          <p:nvPr/>
        </p:nvPicPr>
        <p:blipFill>
          <a:blip r:embed="rId2"/>
          <a:stretch>
            <a:fillRect/>
          </a:stretch>
        </p:blipFill>
        <p:spPr>
          <a:xfrm>
            <a:off x="11283617" y="0"/>
            <a:ext cx="908384" cy="908384"/>
          </a:xfrm>
          <a:prstGeom prst="rect">
            <a:avLst/>
          </a:prstGeom>
        </p:spPr>
      </p:pic>
      <p:pic>
        <p:nvPicPr>
          <p:cNvPr id="6" name="Picture 5">
            <a:extLst>
              <a:ext uri="{FF2B5EF4-FFF2-40B4-BE49-F238E27FC236}">
                <a16:creationId xmlns:a16="http://schemas.microsoft.com/office/drawing/2014/main" id="{1A96014F-1AF3-B835-B540-52242F88CE2C}"/>
              </a:ext>
            </a:extLst>
          </p:cNvPr>
          <p:cNvPicPr>
            <a:picLocks noChangeAspect="1"/>
          </p:cNvPicPr>
          <p:nvPr/>
        </p:nvPicPr>
        <p:blipFill>
          <a:blip r:embed="rId3"/>
          <a:srcRect t="29004"/>
          <a:stretch/>
        </p:blipFill>
        <p:spPr>
          <a:xfrm>
            <a:off x="5824141" y="1600914"/>
            <a:ext cx="6200238" cy="2613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57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19E1-BF4F-BB2A-398A-3598A966253A}"/>
              </a:ext>
            </a:extLst>
          </p:cNvPr>
          <p:cNvSpPr>
            <a:spLocks noGrp="1"/>
          </p:cNvSpPr>
          <p:nvPr>
            <p:ph type="title"/>
          </p:nvPr>
        </p:nvSpPr>
        <p:spPr/>
        <p:txBody>
          <a:bodyPr/>
          <a:lstStyle/>
          <a:p>
            <a:r>
              <a:rPr lang="en-US"/>
              <a:t>How to Access PWW</a:t>
            </a:r>
          </a:p>
        </p:txBody>
      </p:sp>
      <p:sp>
        <p:nvSpPr>
          <p:cNvPr id="3" name="Content Placeholder 2">
            <a:extLst>
              <a:ext uri="{FF2B5EF4-FFF2-40B4-BE49-F238E27FC236}">
                <a16:creationId xmlns:a16="http://schemas.microsoft.com/office/drawing/2014/main" id="{B0BAA9B8-6F75-B022-60DC-A15E42202504}"/>
              </a:ext>
            </a:extLst>
          </p:cNvPr>
          <p:cNvSpPr>
            <a:spLocks noGrp="1"/>
          </p:cNvSpPr>
          <p:nvPr>
            <p:ph sz="quarter" idx="12"/>
          </p:nvPr>
        </p:nvSpPr>
        <p:spPr>
          <a:xfrm>
            <a:off x="1468814" y="1714501"/>
            <a:ext cx="4627186" cy="4249003"/>
          </a:xfrm>
        </p:spPr>
        <p:txBody>
          <a:bodyPr>
            <a:normAutofit fontScale="85000" lnSpcReduction="20000"/>
          </a:bodyPr>
          <a:lstStyle/>
          <a:p>
            <a:pPr marL="457200" indent="-457200">
              <a:buFont typeface="+mj-lt"/>
              <a:buAutoNum type="arabicPeriod"/>
            </a:pPr>
            <a:r>
              <a:rPr lang="en-US"/>
              <a:t>Head over to </a:t>
            </a:r>
            <a:r>
              <a:rPr lang="en-US">
                <a:hlinkClick r:id="rId2"/>
              </a:rPr>
              <a:t>www.regionalfoodbank.net</a:t>
            </a:r>
            <a:endParaRPr lang="en-US"/>
          </a:p>
          <a:p>
            <a:pPr marL="457200" indent="-457200">
              <a:buFont typeface="+mj-lt"/>
              <a:buAutoNum type="arabicPeriod"/>
            </a:pPr>
            <a:r>
              <a:rPr lang="en-US"/>
              <a:t>Click on “Partner Portal” on the top menu</a:t>
            </a:r>
          </a:p>
          <a:p>
            <a:pPr marL="457200" indent="-457200">
              <a:buFont typeface="+mj-lt"/>
              <a:buAutoNum type="arabicPeriod"/>
            </a:pPr>
            <a:r>
              <a:rPr lang="en-US"/>
              <a:t>Click on “Online Ordering”</a:t>
            </a:r>
          </a:p>
          <a:p>
            <a:pPr marL="457200" indent="-457200">
              <a:buFont typeface="+mj-lt"/>
              <a:buAutoNum type="arabicPeriod"/>
            </a:pPr>
            <a:r>
              <a:rPr lang="en-US"/>
              <a:t>Fill in the login information</a:t>
            </a:r>
          </a:p>
          <a:p>
            <a:pPr marL="685800" lvl="1" indent="-457200"/>
            <a:r>
              <a:rPr lang="en-US"/>
              <a:t>Agency Reference: Your Agency ID</a:t>
            </a:r>
          </a:p>
          <a:p>
            <a:pPr marL="685800" lvl="1" indent="-457200"/>
            <a:r>
              <a:rPr lang="en-US"/>
              <a:t>Username: Your Agency ID</a:t>
            </a:r>
          </a:p>
          <a:p>
            <a:pPr marL="685800" lvl="1" indent="-457200"/>
            <a:r>
              <a:rPr lang="en-US"/>
              <a:t>Password: This was assigned to you by the Regional Food Bank. Please note: The password is </a:t>
            </a:r>
            <a:r>
              <a:rPr lang="en-US" b="1"/>
              <a:t>case sensitive</a:t>
            </a:r>
          </a:p>
          <a:p>
            <a:pPr marL="685800" lvl="1" indent="-457200"/>
            <a:r>
              <a:rPr lang="en-US"/>
              <a:t>Contact </a:t>
            </a:r>
            <a:r>
              <a:rPr lang="en-US">
                <a:hlinkClick r:id="rId3"/>
              </a:rPr>
              <a:t>membersvcs@regionalfoodbank.net</a:t>
            </a:r>
            <a:r>
              <a:rPr lang="en-US"/>
              <a:t> if you have login issues</a:t>
            </a:r>
          </a:p>
        </p:txBody>
      </p:sp>
      <p:pic>
        <p:nvPicPr>
          <p:cNvPr id="7" name="Content Placeholder 6" descr="A child eating a sandwich&#10;&#10;AI-generated content may be incorrect.">
            <a:extLst>
              <a:ext uri="{FF2B5EF4-FFF2-40B4-BE49-F238E27FC236}">
                <a16:creationId xmlns:a16="http://schemas.microsoft.com/office/drawing/2014/main" id="{6164EBEF-0576-4444-1168-3624118F6A10}"/>
              </a:ext>
            </a:extLst>
          </p:cNvPr>
          <p:cNvPicPr>
            <a:picLocks noGrp="1" noChangeAspect="1"/>
          </p:cNvPicPr>
          <p:nvPr>
            <p:ph sz="quarter" idx="11"/>
          </p:nvPr>
        </p:nvPicPr>
        <p:blipFill>
          <a:blip r:embed="rId4"/>
          <a:stretch>
            <a:fillRect/>
          </a:stretch>
        </p:blipFill>
        <p:spPr>
          <a:xfrm>
            <a:off x="6373200" y="1931437"/>
            <a:ext cx="5145501" cy="2898874"/>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41A415A1-7295-D2E3-7F6C-5222A8EAA1A2}"/>
              </a:ext>
            </a:extLst>
          </p:cNvPr>
          <p:cNvSpPr>
            <a:spLocks noGrp="1"/>
          </p:cNvSpPr>
          <p:nvPr>
            <p:ph type="sldNum" sz="quarter" idx="15"/>
          </p:nvPr>
        </p:nvSpPr>
        <p:spPr/>
        <p:txBody>
          <a:bodyPr/>
          <a:lstStyle/>
          <a:p>
            <a:fld id="{18D65601-5AE2-46FC-B138-694DDD2B510D}" type="slidenum">
              <a:rPr lang="en-US" smtClean="0"/>
              <a:pPr/>
              <a:t>3</a:t>
            </a:fld>
            <a:endParaRPr lang="en-US"/>
          </a:p>
        </p:txBody>
      </p:sp>
      <p:pic>
        <p:nvPicPr>
          <p:cNvPr id="8" name="Picture 7" descr="A logo on a red background&#10;&#10;AI-generated content may be incorrect.">
            <a:extLst>
              <a:ext uri="{FF2B5EF4-FFF2-40B4-BE49-F238E27FC236}">
                <a16:creationId xmlns:a16="http://schemas.microsoft.com/office/drawing/2014/main" id="{E0EFC3E2-A873-263A-EF7E-1C5F02E9AB02}"/>
              </a:ext>
            </a:extLst>
          </p:cNvPr>
          <p:cNvPicPr>
            <a:picLocks noChangeAspect="1"/>
          </p:cNvPicPr>
          <p:nvPr/>
        </p:nvPicPr>
        <p:blipFill>
          <a:blip r:embed="rId5"/>
          <a:stretch>
            <a:fillRect/>
          </a:stretch>
        </p:blipFill>
        <p:spPr>
          <a:xfrm>
            <a:off x="11283617" y="0"/>
            <a:ext cx="908384" cy="908384"/>
          </a:xfrm>
          <a:prstGeom prst="rect">
            <a:avLst/>
          </a:prstGeom>
        </p:spPr>
      </p:pic>
    </p:spTree>
    <p:extLst>
      <p:ext uri="{BB962C8B-B14F-4D97-AF65-F5344CB8AC3E}">
        <p14:creationId xmlns:p14="http://schemas.microsoft.com/office/powerpoint/2010/main" val="331596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CA69-879C-B4D5-1A65-521382A1C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B2EE6-AE18-9D23-AD2A-A0981204AF45}"/>
              </a:ext>
            </a:extLst>
          </p:cNvPr>
          <p:cNvSpPr>
            <a:spLocks noGrp="1"/>
          </p:cNvSpPr>
          <p:nvPr>
            <p:ph type="title"/>
          </p:nvPr>
        </p:nvSpPr>
        <p:spPr/>
        <p:txBody>
          <a:bodyPr/>
          <a:lstStyle/>
          <a:p>
            <a:r>
              <a:rPr lang="en-US"/>
              <a:t>Ordering Guidelines</a:t>
            </a:r>
          </a:p>
        </p:txBody>
      </p:sp>
      <p:sp>
        <p:nvSpPr>
          <p:cNvPr id="3" name="Content Placeholder 2">
            <a:extLst>
              <a:ext uri="{FF2B5EF4-FFF2-40B4-BE49-F238E27FC236}">
                <a16:creationId xmlns:a16="http://schemas.microsoft.com/office/drawing/2014/main" id="{DD3CB917-D67D-0B6C-B902-9EBF8B6ED01C}"/>
              </a:ext>
            </a:extLst>
          </p:cNvPr>
          <p:cNvSpPr>
            <a:spLocks noGrp="1"/>
          </p:cNvSpPr>
          <p:nvPr>
            <p:ph sz="quarter" idx="12"/>
          </p:nvPr>
        </p:nvSpPr>
        <p:spPr>
          <a:xfrm>
            <a:off x="1115087" y="1582152"/>
            <a:ext cx="9808773" cy="349283"/>
          </a:xfrm>
        </p:spPr>
        <p:txBody>
          <a:bodyPr vert="horz" lIns="0" tIns="45720" rIns="91440" bIns="45720" rtlCol="0" anchor="t">
            <a:normAutofit fontScale="77500" lnSpcReduction="20000"/>
          </a:bodyPr>
          <a:lstStyle/>
          <a:p>
            <a:r>
              <a:rPr lang="en-US"/>
              <a:t>It’s important to be aware of the ordering guidelines and upcoming closures that will affect order deadlines.</a:t>
            </a:r>
          </a:p>
        </p:txBody>
      </p:sp>
      <p:sp>
        <p:nvSpPr>
          <p:cNvPr id="4" name="Content Placeholder 3">
            <a:extLst>
              <a:ext uri="{FF2B5EF4-FFF2-40B4-BE49-F238E27FC236}">
                <a16:creationId xmlns:a16="http://schemas.microsoft.com/office/drawing/2014/main" id="{4EC3349D-D696-DDE1-1C34-E53B59BACB33}"/>
              </a:ext>
            </a:extLst>
          </p:cNvPr>
          <p:cNvSpPr>
            <a:spLocks noGrp="1"/>
          </p:cNvSpPr>
          <p:nvPr>
            <p:ph sz="quarter" idx="11"/>
          </p:nvPr>
        </p:nvSpPr>
        <p:spPr>
          <a:xfrm>
            <a:off x="1115087" y="2093277"/>
            <a:ext cx="9977115" cy="4119463"/>
          </a:xfrm>
        </p:spPr>
        <p:txBody>
          <a:bodyPr vert="horz" lIns="0" tIns="45720" rIns="91440" bIns="45720" rtlCol="0" anchor="t">
            <a:normAutofit/>
          </a:bodyPr>
          <a:lstStyle/>
          <a:p>
            <a:pPr marL="342900" indent="-342900">
              <a:spcBef>
                <a:spcPts val="500"/>
              </a:spcBef>
              <a:spcAft>
                <a:spcPts val="500"/>
              </a:spcAft>
              <a:buChar char="•"/>
            </a:pPr>
            <a:r>
              <a:rPr lang="en-US" sz="1600"/>
              <a:t>Orders open </a:t>
            </a:r>
            <a:r>
              <a:rPr lang="en-US" sz="1600" b="1"/>
              <a:t>6 business days</a:t>
            </a:r>
            <a:r>
              <a:rPr lang="en-US" sz="1600"/>
              <a:t> before the pickup/delivery date and are due </a:t>
            </a:r>
            <a:r>
              <a:rPr lang="en-US" sz="1600" b="1"/>
              <a:t>3 business days</a:t>
            </a:r>
            <a:r>
              <a:rPr lang="en-US" sz="1600"/>
              <a:t> before the pickup/delivery date. Orders are always due at </a:t>
            </a:r>
            <a:r>
              <a:rPr lang="en-US" sz="1600" b="1"/>
              <a:t>2:00 PM</a:t>
            </a:r>
            <a:r>
              <a:rPr lang="en-US" sz="1600"/>
              <a:t>.</a:t>
            </a:r>
            <a:endParaRPr lang="en-US"/>
          </a:p>
          <a:p>
            <a:pPr marL="342900" indent="-342900">
              <a:spcBef>
                <a:spcPts val="500"/>
              </a:spcBef>
              <a:spcAft>
                <a:spcPts val="500"/>
              </a:spcAft>
              <a:buChar char="•"/>
            </a:pPr>
            <a:r>
              <a:rPr lang="en-US" sz="1600"/>
              <a:t>Whenever our warehouse is closed for a holiday or inventory day, there will be early order deadlines surrounding that date. </a:t>
            </a:r>
          </a:p>
          <a:p>
            <a:pPr marL="342900" indent="-342900">
              <a:spcBef>
                <a:spcPts val="500"/>
              </a:spcBef>
              <a:spcAft>
                <a:spcPts val="500"/>
              </a:spcAft>
              <a:buChar char="•"/>
            </a:pPr>
            <a:r>
              <a:rPr lang="en-US" sz="1600"/>
              <a:t>Early deadline information is sent out via email each month and posted on the online ordering home page.</a:t>
            </a:r>
          </a:p>
          <a:p>
            <a:pPr marL="342900" indent="-342900">
              <a:spcBef>
                <a:spcPts val="500"/>
              </a:spcBef>
              <a:spcAft>
                <a:spcPts val="500"/>
              </a:spcAft>
              <a:buChar char="•"/>
            </a:pPr>
            <a:r>
              <a:rPr lang="en-US" sz="1600"/>
              <a:t>Our delivery schedule and delivery locations are located on the partner portal home page.</a:t>
            </a:r>
          </a:p>
          <a:p>
            <a:pPr marL="342900" indent="-342900">
              <a:buChar char="•"/>
            </a:pPr>
            <a:endParaRPr lang="en-US" sz="1600"/>
          </a:p>
          <a:p>
            <a:pPr marL="342900" indent="-342900">
              <a:buChar char="•"/>
            </a:pPr>
            <a:endParaRPr lang="en-US" sz="1600"/>
          </a:p>
        </p:txBody>
      </p:sp>
      <p:sp>
        <p:nvSpPr>
          <p:cNvPr id="5" name="Slide Number Placeholder 4">
            <a:extLst>
              <a:ext uri="{FF2B5EF4-FFF2-40B4-BE49-F238E27FC236}">
                <a16:creationId xmlns:a16="http://schemas.microsoft.com/office/drawing/2014/main" id="{6DD936BA-F758-9B17-0E95-D16D69AC3E5C}"/>
              </a:ext>
            </a:extLst>
          </p:cNvPr>
          <p:cNvSpPr>
            <a:spLocks noGrp="1"/>
          </p:cNvSpPr>
          <p:nvPr>
            <p:ph type="sldNum" sz="quarter" idx="15"/>
          </p:nvPr>
        </p:nvSpPr>
        <p:spPr/>
        <p:txBody>
          <a:bodyPr/>
          <a:lstStyle/>
          <a:p>
            <a:fld id="{18D65601-5AE2-46FC-B138-694DDD2B510D}" type="slidenum">
              <a:rPr lang="en-US" smtClean="0"/>
              <a:pPr/>
              <a:t>4</a:t>
            </a:fld>
            <a:endParaRPr lang="en-US"/>
          </a:p>
        </p:txBody>
      </p:sp>
      <p:sp>
        <p:nvSpPr>
          <p:cNvPr id="6" name="Content Placeholder 3">
            <a:extLst>
              <a:ext uri="{FF2B5EF4-FFF2-40B4-BE49-F238E27FC236}">
                <a16:creationId xmlns:a16="http://schemas.microsoft.com/office/drawing/2014/main" id="{9B92530C-562B-527D-B5E4-EC44516F9CEE}"/>
              </a:ext>
            </a:extLst>
          </p:cNvPr>
          <p:cNvSpPr txBox="1">
            <a:spLocks/>
          </p:cNvSpPr>
          <p:nvPr/>
        </p:nvSpPr>
        <p:spPr>
          <a:xfrm>
            <a:off x="6113787" y="1931436"/>
            <a:ext cx="4609399" cy="4119463"/>
          </a:xfrm>
          <a:prstGeom prst="rect">
            <a:avLst/>
          </a:prstGeom>
        </p:spPr>
        <p:txBody>
          <a:bodyPr vert="horz" lIns="0" tIns="45720" rIns="91440" bIns="45720" rtlCol="0">
            <a:norm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1000"/>
              </a:spcBef>
              <a:spcAft>
                <a:spcPts val="1200"/>
              </a:spcAft>
              <a:buFont typeface="Arial" panose="020B0604020202020204" pitchFamily="34" charset="0"/>
              <a:buChar char="•"/>
              <a:defRPr sz="2000" kern="1200">
                <a:solidFill>
                  <a:schemeClr val="tx1"/>
                </a:solidFill>
                <a:latin typeface="+mn-lt"/>
                <a:ea typeface="+mn-ea"/>
                <a:cs typeface="+mn-cs"/>
              </a:defRPr>
            </a:lvl3pPr>
            <a:lvl4pPr marL="1143000" indent="-228600" algn="l" defTabSz="914400" rtl="0" eaLnBrk="1" latinLnBrk="0" hangingPunct="1">
              <a:lnSpc>
                <a:spcPct val="90000"/>
              </a:lnSpc>
              <a:spcBef>
                <a:spcPts val="1000"/>
              </a:spcBef>
              <a:spcAft>
                <a:spcPts val="1200"/>
              </a:spcAft>
              <a:buFont typeface="Arial" panose="020B0604020202020204" pitchFamily="34" charset="0"/>
              <a:buChar char="•"/>
              <a:defRPr sz="2000" kern="1200">
                <a:solidFill>
                  <a:schemeClr val="tx1"/>
                </a:solidFill>
                <a:latin typeface="+mn-lt"/>
                <a:ea typeface="+mn-ea"/>
                <a:cs typeface="+mn-cs"/>
              </a:defRPr>
            </a:lvl4pPr>
            <a:lvl5pPr marL="1600200" indent="-228600" algn="l" defTabSz="914400" rtl="0" eaLnBrk="1" latinLnBrk="0" hangingPunct="1">
              <a:lnSpc>
                <a:spcPct val="90000"/>
              </a:lnSpc>
              <a:spcBef>
                <a:spcPts val="100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8" name="Picture 7">
            <a:extLst>
              <a:ext uri="{FF2B5EF4-FFF2-40B4-BE49-F238E27FC236}">
                <a16:creationId xmlns:a16="http://schemas.microsoft.com/office/drawing/2014/main" id="{E1F4063F-B3D5-3EA9-5958-1E7B354159EF}"/>
              </a:ext>
            </a:extLst>
          </p:cNvPr>
          <p:cNvPicPr>
            <a:picLocks noChangeAspect="1"/>
          </p:cNvPicPr>
          <p:nvPr/>
        </p:nvPicPr>
        <p:blipFill>
          <a:blip r:embed="rId2"/>
          <a:stretch>
            <a:fillRect/>
          </a:stretch>
        </p:blipFill>
        <p:spPr>
          <a:xfrm>
            <a:off x="2814712" y="4151946"/>
            <a:ext cx="6413487" cy="1707335"/>
          </a:xfrm>
          <a:prstGeom prst="rect">
            <a:avLst/>
          </a:prstGeom>
          <a:ln>
            <a:noFill/>
          </a:ln>
          <a:effectLst>
            <a:outerShdw blurRad="190500" algn="tl" rotWithShape="0">
              <a:srgbClr val="000000">
                <a:alpha val="70000"/>
              </a:srgbClr>
            </a:outerShdw>
          </a:effectLst>
        </p:spPr>
      </p:pic>
      <p:pic>
        <p:nvPicPr>
          <p:cNvPr id="9" name="Picture 8" descr="A logo on a red background&#10;&#10;AI-generated content may be incorrect.">
            <a:extLst>
              <a:ext uri="{FF2B5EF4-FFF2-40B4-BE49-F238E27FC236}">
                <a16:creationId xmlns:a16="http://schemas.microsoft.com/office/drawing/2014/main" id="{7ACCB1F4-58BB-C51D-5626-6EE9AC362C8C}"/>
              </a:ext>
            </a:extLst>
          </p:cNvPr>
          <p:cNvPicPr>
            <a:picLocks noChangeAspect="1"/>
          </p:cNvPicPr>
          <p:nvPr/>
        </p:nvPicPr>
        <p:blipFill>
          <a:blip r:embed="rId3"/>
          <a:stretch>
            <a:fillRect/>
          </a:stretch>
        </p:blipFill>
        <p:spPr>
          <a:xfrm>
            <a:off x="11283617" y="0"/>
            <a:ext cx="908384" cy="908384"/>
          </a:xfrm>
          <a:prstGeom prst="rect">
            <a:avLst/>
          </a:prstGeom>
        </p:spPr>
      </p:pic>
    </p:spTree>
    <p:extLst>
      <p:ext uri="{BB962C8B-B14F-4D97-AF65-F5344CB8AC3E}">
        <p14:creationId xmlns:p14="http://schemas.microsoft.com/office/powerpoint/2010/main" val="205561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E96D3-B05F-2C45-8DF2-301AE897B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ED4CF-77B6-5C73-C7C7-386B9FC59656}"/>
              </a:ext>
            </a:extLst>
          </p:cNvPr>
          <p:cNvSpPr>
            <a:spLocks noGrp="1"/>
          </p:cNvSpPr>
          <p:nvPr>
            <p:ph type="title"/>
          </p:nvPr>
        </p:nvSpPr>
        <p:spPr/>
        <p:txBody>
          <a:bodyPr/>
          <a:lstStyle/>
          <a:p>
            <a:r>
              <a:rPr lang="en-US"/>
              <a:t>72-Hour Inventory Hold</a:t>
            </a:r>
          </a:p>
        </p:txBody>
      </p:sp>
      <p:sp>
        <p:nvSpPr>
          <p:cNvPr id="4" name="Content Placeholder 3">
            <a:extLst>
              <a:ext uri="{FF2B5EF4-FFF2-40B4-BE49-F238E27FC236}">
                <a16:creationId xmlns:a16="http://schemas.microsoft.com/office/drawing/2014/main" id="{34DE9FFD-0717-DDB6-6B8E-D7CBBB74A562}"/>
              </a:ext>
            </a:extLst>
          </p:cNvPr>
          <p:cNvSpPr>
            <a:spLocks noGrp="1"/>
          </p:cNvSpPr>
          <p:nvPr>
            <p:ph sz="quarter" idx="11"/>
          </p:nvPr>
        </p:nvSpPr>
        <p:spPr>
          <a:xfrm>
            <a:off x="1121830" y="1533578"/>
            <a:ext cx="9977115" cy="4119463"/>
          </a:xfrm>
        </p:spPr>
        <p:txBody>
          <a:bodyPr vert="horz" lIns="0" tIns="45720" rIns="91440" bIns="45720" rtlCol="0" anchor="t">
            <a:normAutofit/>
          </a:bodyPr>
          <a:lstStyle/>
          <a:p>
            <a:pPr marL="342900" indent="-342900">
              <a:spcBef>
                <a:spcPts val="500"/>
              </a:spcBef>
              <a:spcAft>
                <a:spcPts val="500"/>
              </a:spcAft>
              <a:buChar char="•"/>
            </a:pPr>
            <a:r>
              <a:rPr lang="en-US" sz="1600">
                <a:ea typeface="+mn-lt"/>
                <a:cs typeface="+mn-lt"/>
              </a:rPr>
              <a:t>Once you start an order, your items and time slot will be held for </a:t>
            </a:r>
            <a:r>
              <a:rPr lang="en-US" sz="1600" b="1">
                <a:ea typeface="+mn-lt"/>
                <a:cs typeface="+mn-lt"/>
              </a:rPr>
              <a:t>72 hours</a:t>
            </a:r>
            <a:r>
              <a:rPr lang="en-US" sz="1600">
                <a:ea typeface="+mn-lt"/>
                <a:cs typeface="+mn-lt"/>
              </a:rPr>
              <a:t>. If you do not submit the order within 72 hours, </a:t>
            </a:r>
            <a:r>
              <a:rPr lang="en-US" sz="1600" b="1">
                <a:ea typeface="+mn-lt"/>
                <a:cs typeface="+mn-lt"/>
              </a:rPr>
              <a:t>the order will automatically be deactivated</a:t>
            </a:r>
            <a:r>
              <a:rPr lang="en-US" sz="1600">
                <a:ea typeface="+mn-lt"/>
                <a:cs typeface="+mn-lt"/>
              </a:rPr>
              <a:t>, and you will have to start a new order. </a:t>
            </a:r>
            <a:endParaRPr lang="en-US"/>
          </a:p>
          <a:p>
            <a:pPr marL="342900" indent="-342900">
              <a:spcBef>
                <a:spcPts val="500"/>
              </a:spcBef>
              <a:spcAft>
                <a:spcPts val="500"/>
              </a:spcAft>
              <a:buChar char="•"/>
            </a:pPr>
            <a:r>
              <a:rPr lang="en-US" sz="1600">
                <a:ea typeface="+mn-lt"/>
                <a:cs typeface="+mn-lt"/>
              </a:rPr>
              <a:t>Once you have submitted your order, you can still add or remove items up until the regular order deadline by reaching out to the orders team (518) 786-3691 x3000 or orders@regionalfoodbank.net.</a:t>
            </a:r>
            <a:endParaRPr lang="en-US"/>
          </a:p>
          <a:p>
            <a:pPr marL="342900" indent="-342900">
              <a:spcBef>
                <a:spcPts val="500"/>
              </a:spcBef>
              <a:spcAft>
                <a:spcPts val="500"/>
              </a:spcAft>
              <a:buChar char="•"/>
            </a:pPr>
            <a:r>
              <a:rPr lang="en-US" sz="1600"/>
              <a:t>The amount of time remaining for the inventory held can be seen in the yellow banner at the top of the live inventory/ordering page:</a:t>
            </a:r>
          </a:p>
          <a:p>
            <a:pPr marL="342900" indent="-342900">
              <a:buChar char="•"/>
            </a:pPr>
            <a:endParaRPr lang="en-US" sz="1600"/>
          </a:p>
          <a:p>
            <a:endParaRPr lang="en-US" sz="1600"/>
          </a:p>
          <a:p>
            <a:pPr marL="342900" indent="-342900">
              <a:buChar char="•"/>
            </a:pPr>
            <a:endParaRPr lang="en-US" sz="1600"/>
          </a:p>
        </p:txBody>
      </p:sp>
      <p:sp>
        <p:nvSpPr>
          <p:cNvPr id="5" name="Slide Number Placeholder 4">
            <a:extLst>
              <a:ext uri="{FF2B5EF4-FFF2-40B4-BE49-F238E27FC236}">
                <a16:creationId xmlns:a16="http://schemas.microsoft.com/office/drawing/2014/main" id="{60A99667-8AEA-45C4-C131-3F9B9A2093F2}"/>
              </a:ext>
            </a:extLst>
          </p:cNvPr>
          <p:cNvSpPr>
            <a:spLocks noGrp="1"/>
          </p:cNvSpPr>
          <p:nvPr>
            <p:ph type="sldNum" sz="quarter" idx="15"/>
          </p:nvPr>
        </p:nvSpPr>
        <p:spPr/>
        <p:txBody>
          <a:bodyPr/>
          <a:lstStyle/>
          <a:p>
            <a:fld id="{18D65601-5AE2-46FC-B138-694DDD2B510D}" type="slidenum">
              <a:rPr lang="en-US" smtClean="0"/>
              <a:pPr/>
              <a:t>5</a:t>
            </a:fld>
            <a:endParaRPr lang="en-US"/>
          </a:p>
        </p:txBody>
      </p:sp>
      <p:sp>
        <p:nvSpPr>
          <p:cNvPr id="6" name="Content Placeholder 3">
            <a:extLst>
              <a:ext uri="{FF2B5EF4-FFF2-40B4-BE49-F238E27FC236}">
                <a16:creationId xmlns:a16="http://schemas.microsoft.com/office/drawing/2014/main" id="{4981C172-FAEB-D8B6-D80B-2695C63A05AF}"/>
              </a:ext>
            </a:extLst>
          </p:cNvPr>
          <p:cNvSpPr txBox="1">
            <a:spLocks/>
          </p:cNvSpPr>
          <p:nvPr/>
        </p:nvSpPr>
        <p:spPr>
          <a:xfrm>
            <a:off x="6113787" y="1931436"/>
            <a:ext cx="4609399" cy="4119463"/>
          </a:xfrm>
          <a:prstGeom prst="rect">
            <a:avLst/>
          </a:prstGeom>
        </p:spPr>
        <p:txBody>
          <a:bodyPr vert="horz" lIns="0" tIns="45720" rIns="91440" bIns="45720" rtlCol="0">
            <a:norm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1000"/>
              </a:spcBef>
              <a:spcAft>
                <a:spcPts val="1200"/>
              </a:spcAft>
              <a:buFont typeface="Arial" panose="020B0604020202020204" pitchFamily="34" charset="0"/>
              <a:buChar char="•"/>
              <a:defRPr sz="2000" kern="1200">
                <a:solidFill>
                  <a:schemeClr val="tx1"/>
                </a:solidFill>
                <a:latin typeface="+mn-lt"/>
                <a:ea typeface="+mn-ea"/>
                <a:cs typeface="+mn-cs"/>
              </a:defRPr>
            </a:lvl3pPr>
            <a:lvl4pPr marL="1143000" indent="-228600" algn="l" defTabSz="914400" rtl="0" eaLnBrk="1" latinLnBrk="0" hangingPunct="1">
              <a:lnSpc>
                <a:spcPct val="90000"/>
              </a:lnSpc>
              <a:spcBef>
                <a:spcPts val="1000"/>
              </a:spcBef>
              <a:spcAft>
                <a:spcPts val="1200"/>
              </a:spcAft>
              <a:buFont typeface="Arial" panose="020B0604020202020204" pitchFamily="34" charset="0"/>
              <a:buChar char="•"/>
              <a:defRPr sz="2000" kern="1200">
                <a:solidFill>
                  <a:schemeClr val="tx1"/>
                </a:solidFill>
                <a:latin typeface="+mn-lt"/>
                <a:ea typeface="+mn-ea"/>
                <a:cs typeface="+mn-cs"/>
              </a:defRPr>
            </a:lvl4pPr>
            <a:lvl5pPr marL="1600200" indent="-228600" algn="l" defTabSz="914400" rtl="0" eaLnBrk="1" latinLnBrk="0" hangingPunct="1">
              <a:lnSpc>
                <a:spcPct val="90000"/>
              </a:lnSpc>
              <a:spcBef>
                <a:spcPts val="100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9" name="Picture 8" descr="A logo on a red background&#10;&#10;AI-generated content may be incorrect.">
            <a:extLst>
              <a:ext uri="{FF2B5EF4-FFF2-40B4-BE49-F238E27FC236}">
                <a16:creationId xmlns:a16="http://schemas.microsoft.com/office/drawing/2014/main" id="{C9EF28E1-F19F-D02D-5994-87E817DA6E57}"/>
              </a:ext>
            </a:extLst>
          </p:cNvPr>
          <p:cNvPicPr>
            <a:picLocks noChangeAspect="1"/>
          </p:cNvPicPr>
          <p:nvPr/>
        </p:nvPicPr>
        <p:blipFill>
          <a:blip r:embed="rId2"/>
          <a:stretch>
            <a:fillRect/>
          </a:stretch>
        </p:blipFill>
        <p:spPr>
          <a:xfrm>
            <a:off x="11283617" y="0"/>
            <a:ext cx="908384" cy="908384"/>
          </a:xfrm>
          <a:prstGeom prst="rect">
            <a:avLst/>
          </a:prstGeom>
        </p:spPr>
      </p:pic>
      <p:pic>
        <p:nvPicPr>
          <p:cNvPr id="3" name="Picture 2" descr="A screenshot of a website&#10;&#10;AI-generated content may be incorrect.">
            <a:extLst>
              <a:ext uri="{FF2B5EF4-FFF2-40B4-BE49-F238E27FC236}">
                <a16:creationId xmlns:a16="http://schemas.microsoft.com/office/drawing/2014/main" id="{6634073A-DD36-0210-59DA-DFE06A87CAD3}"/>
              </a:ext>
            </a:extLst>
          </p:cNvPr>
          <p:cNvPicPr>
            <a:picLocks noChangeAspect="1"/>
          </p:cNvPicPr>
          <p:nvPr/>
        </p:nvPicPr>
        <p:blipFill>
          <a:blip r:embed="rId3"/>
          <a:srcRect t="-151" r="979" b="21899"/>
          <a:stretch>
            <a:fillRect/>
          </a:stretch>
        </p:blipFill>
        <p:spPr>
          <a:xfrm>
            <a:off x="3139229" y="3407019"/>
            <a:ext cx="5916147" cy="1704525"/>
          </a:xfrm>
          <a:prstGeom prst="rect">
            <a:avLst/>
          </a:prstGeom>
          <a:effectLst>
            <a:outerShdw blurRad="190500" dist="38100">
              <a:srgbClr val="000000">
                <a:alpha val="70000"/>
              </a:srgbClr>
            </a:outerShdw>
          </a:effectLst>
        </p:spPr>
      </p:pic>
      <p:sp>
        <p:nvSpPr>
          <p:cNvPr id="7" name="Arrow: Down 6">
            <a:extLst>
              <a:ext uri="{FF2B5EF4-FFF2-40B4-BE49-F238E27FC236}">
                <a16:creationId xmlns:a16="http://schemas.microsoft.com/office/drawing/2014/main" id="{2737C51A-B654-C4F9-D3AC-4542824B80C7}"/>
              </a:ext>
            </a:extLst>
          </p:cNvPr>
          <p:cNvSpPr/>
          <p:nvPr/>
        </p:nvSpPr>
        <p:spPr>
          <a:xfrm>
            <a:off x="5944062" y="4887700"/>
            <a:ext cx="300403" cy="446942"/>
          </a:xfrm>
          <a:prstGeom prst="downArrow">
            <a:avLst/>
          </a:prstGeom>
          <a:solidFill>
            <a:srgbClr val="ED60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background with black text&#10;&#10;AI-generated content may be incorrect.">
            <a:extLst>
              <a:ext uri="{FF2B5EF4-FFF2-40B4-BE49-F238E27FC236}">
                <a16:creationId xmlns:a16="http://schemas.microsoft.com/office/drawing/2014/main" id="{AE72610E-8E85-0917-BB0E-32B7D8D77ADB}"/>
              </a:ext>
            </a:extLst>
          </p:cNvPr>
          <p:cNvPicPr>
            <a:picLocks noChangeAspect="1"/>
          </p:cNvPicPr>
          <p:nvPr/>
        </p:nvPicPr>
        <p:blipFill>
          <a:blip r:embed="rId4"/>
          <a:srcRect l="14062" r="14183" b="1449"/>
          <a:stretch>
            <a:fillRect/>
          </a:stretch>
        </p:blipFill>
        <p:spPr>
          <a:xfrm>
            <a:off x="1348154" y="5410960"/>
            <a:ext cx="9532351" cy="498176"/>
          </a:xfrm>
          <a:prstGeom prst="rect">
            <a:avLst/>
          </a:prstGeom>
          <a:effectLst>
            <a:outerShdw blurRad="190500" dist="25400">
              <a:srgbClr val="000000">
                <a:alpha val="70000"/>
              </a:srgbClr>
            </a:outerShdw>
          </a:effectLst>
        </p:spPr>
      </p:pic>
    </p:spTree>
    <p:extLst>
      <p:ext uri="{BB962C8B-B14F-4D97-AF65-F5344CB8AC3E}">
        <p14:creationId xmlns:p14="http://schemas.microsoft.com/office/powerpoint/2010/main" val="12497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6930-AEE9-A72C-EA97-AB368BA02B1C}"/>
              </a:ext>
            </a:extLst>
          </p:cNvPr>
          <p:cNvSpPr>
            <a:spLocks noGrp="1"/>
          </p:cNvSpPr>
          <p:nvPr>
            <p:ph type="title"/>
          </p:nvPr>
        </p:nvSpPr>
        <p:spPr/>
        <p:txBody>
          <a:bodyPr/>
          <a:lstStyle/>
          <a:p>
            <a:r>
              <a:rPr lang="en-US"/>
              <a:t>Order Deadline vs. 72-Hour Inventory Hold</a:t>
            </a:r>
          </a:p>
        </p:txBody>
      </p:sp>
      <p:sp>
        <p:nvSpPr>
          <p:cNvPr id="5" name="Slide Number Placeholder 4">
            <a:extLst>
              <a:ext uri="{FF2B5EF4-FFF2-40B4-BE49-F238E27FC236}">
                <a16:creationId xmlns:a16="http://schemas.microsoft.com/office/drawing/2014/main" id="{D19D3897-4F08-34E5-8683-48A4D4985372}"/>
              </a:ext>
            </a:extLst>
          </p:cNvPr>
          <p:cNvSpPr>
            <a:spLocks noGrp="1"/>
          </p:cNvSpPr>
          <p:nvPr>
            <p:ph type="sldNum" sz="quarter" idx="15"/>
          </p:nvPr>
        </p:nvSpPr>
        <p:spPr/>
        <p:txBody>
          <a:bodyPr/>
          <a:lstStyle/>
          <a:p>
            <a:fld id="{18D65601-5AE2-46FC-B138-694DDD2B510D}" type="slidenum">
              <a:rPr lang="en-US" smtClean="0"/>
              <a:pPr/>
              <a:t>6</a:t>
            </a:fld>
            <a:endParaRPr lang="en-US"/>
          </a:p>
        </p:txBody>
      </p:sp>
      <p:sp>
        <p:nvSpPr>
          <p:cNvPr id="7" name="TextBox 6">
            <a:extLst>
              <a:ext uri="{FF2B5EF4-FFF2-40B4-BE49-F238E27FC236}">
                <a16:creationId xmlns:a16="http://schemas.microsoft.com/office/drawing/2014/main" id="{E03E6DCF-B1B1-7C73-8991-16E0A5A2049D}"/>
              </a:ext>
            </a:extLst>
          </p:cNvPr>
          <p:cNvSpPr txBox="1"/>
          <p:nvPr/>
        </p:nvSpPr>
        <p:spPr>
          <a:xfrm>
            <a:off x="1306712" y="1564694"/>
            <a:ext cx="8907696" cy="13311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500"/>
              </a:spcBef>
              <a:spcAft>
                <a:spcPts val="500"/>
              </a:spcAft>
              <a:buFont typeface="Arial"/>
              <a:buChar char="•"/>
            </a:pPr>
            <a:r>
              <a:rPr lang="en-US" sz="1600"/>
              <a:t>You must honor </a:t>
            </a:r>
            <a:r>
              <a:rPr lang="en-US" sz="1600" b="1"/>
              <a:t>whichever of these dates comes first</a:t>
            </a:r>
            <a:r>
              <a:rPr lang="en-US" sz="1600"/>
              <a:t> in order to keep your order.</a:t>
            </a:r>
            <a:endParaRPr lang="en-US"/>
          </a:p>
          <a:p>
            <a:pPr>
              <a:spcBef>
                <a:spcPts val="500"/>
              </a:spcBef>
              <a:spcAft>
                <a:spcPts val="500"/>
              </a:spcAft>
            </a:pPr>
            <a:endParaRPr lang="en-US" sz="1600"/>
          </a:p>
          <a:p>
            <a:pPr marL="285750" indent="-285750">
              <a:buFont typeface="Arial"/>
              <a:buChar char="•"/>
            </a:pPr>
            <a:endParaRPr lang="en-US"/>
          </a:p>
          <a:p>
            <a:endParaRPr lang="en-US"/>
          </a:p>
        </p:txBody>
      </p:sp>
      <p:pic>
        <p:nvPicPr>
          <p:cNvPr id="8" name="Picture 7" descr="A white and orange box with blue text&#10;&#10;AI-generated content may be incorrect.">
            <a:extLst>
              <a:ext uri="{FF2B5EF4-FFF2-40B4-BE49-F238E27FC236}">
                <a16:creationId xmlns:a16="http://schemas.microsoft.com/office/drawing/2014/main" id="{53D573C2-4134-E899-A4D6-5013714C49C5}"/>
              </a:ext>
            </a:extLst>
          </p:cNvPr>
          <p:cNvPicPr>
            <a:picLocks noChangeAspect="1"/>
          </p:cNvPicPr>
          <p:nvPr/>
        </p:nvPicPr>
        <p:blipFill>
          <a:blip r:embed="rId2"/>
          <a:stretch>
            <a:fillRect/>
          </a:stretch>
        </p:blipFill>
        <p:spPr>
          <a:xfrm>
            <a:off x="1828800" y="2097741"/>
            <a:ext cx="7360026" cy="4061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998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843A-4772-F791-8F1F-C73457218F30}"/>
              </a:ext>
            </a:extLst>
          </p:cNvPr>
          <p:cNvSpPr>
            <a:spLocks noGrp="1"/>
          </p:cNvSpPr>
          <p:nvPr>
            <p:ph type="title"/>
          </p:nvPr>
        </p:nvSpPr>
        <p:spPr/>
        <p:txBody>
          <a:bodyPr/>
          <a:lstStyle/>
          <a:p>
            <a:r>
              <a:rPr lang="en-US"/>
              <a:t>How to Order</a:t>
            </a:r>
          </a:p>
        </p:txBody>
      </p:sp>
      <p:sp>
        <p:nvSpPr>
          <p:cNvPr id="3" name="Content Placeholder 2">
            <a:extLst>
              <a:ext uri="{FF2B5EF4-FFF2-40B4-BE49-F238E27FC236}">
                <a16:creationId xmlns:a16="http://schemas.microsoft.com/office/drawing/2014/main" id="{BA67B6BD-1CD9-39C1-CCC8-9AEF0CFE251F}"/>
              </a:ext>
            </a:extLst>
          </p:cNvPr>
          <p:cNvSpPr>
            <a:spLocks noGrp="1"/>
          </p:cNvSpPr>
          <p:nvPr>
            <p:ph sz="quarter" idx="12"/>
          </p:nvPr>
        </p:nvSpPr>
        <p:spPr>
          <a:xfrm>
            <a:off x="1392614" y="1577341"/>
            <a:ext cx="6492270" cy="4599523"/>
          </a:xfrm>
        </p:spPr>
        <p:txBody>
          <a:bodyPr vert="horz" lIns="0" tIns="45720" rIns="91440" bIns="45720" rtlCol="0" anchor="t">
            <a:noAutofit/>
          </a:bodyPr>
          <a:lstStyle/>
          <a:p>
            <a:pPr marL="342900" lvl="1">
              <a:lnSpc>
                <a:spcPct val="120000"/>
              </a:lnSpc>
              <a:spcBef>
                <a:spcPts val="1000"/>
              </a:spcBef>
              <a:spcAft>
                <a:spcPts val="0"/>
              </a:spcAft>
              <a:buFont typeface="+mj-lt"/>
              <a:buAutoNum type="arabicPeriod"/>
            </a:pPr>
            <a:r>
              <a:rPr lang="en-US" sz="1600"/>
              <a:t>Click on the “Shop” tab at the top of the screen and click on “Shop Online”</a:t>
            </a:r>
          </a:p>
          <a:p>
            <a:pPr marL="342900" lvl="1">
              <a:lnSpc>
                <a:spcPct val="120000"/>
              </a:lnSpc>
              <a:spcBef>
                <a:spcPts val="1000"/>
              </a:spcBef>
              <a:spcAft>
                <a:spcPts val="0"/>
              </a:spcAft>
              <a:buFont typeface="+mj-lt"/>
              <a:buAutoNum type="arabicPeriod"/>
            </a:pPr>
            <a:r>
              <a:rPr lang="en-US" sz="1600"/>
              <a:t>On the “Schedule Pickup” window, select your pickup/delivery date on the left side</a:t>
            </a:r>
          </a:p>
          <a:p>
            <a:pPr marL="342900" lvl="1">
              <a:lnSpc>
                <a:spcPct val="120000"/>
              </a:lnSpc>
              <a:spcBef>
                <a:spcPts val="1000"/>
              </a:spcBef>
              <a:spcAft>
                <a:spcPts val="0"/>
              </a:spcAft>
              <a:buFont typeface="+mj-lt"/>
              <a:buAutoNum type="arabicPeriod"/>
            </a:pPr>
            <a:r>
              <a:rPr lang="en-US" sz="1600"/>
              <a:t>On the right, select the time slot</a:t>
            </a:r>
          </a:p>
          <a:p>
            <a:pPr marL="342900" lvl="2">
              <a:lnSpc>
                <a:spcPct val="120000"/>
              </a:lnSpc>
              <a:spcAft>
                <a:spcPts val="0"/>
              </a:spcAft>
            </a:pPr>
            <a:r>
              <a:rPr lang="en-US" sz="1600"/>
              <a:t>A helpful tip to consider: Type the name of your selected location in the box. Example, for Kingston timeslots type in KINGSTON</a:t>
            </a:r>
          </a:p>
          <a:p>
            <a:pPr marL="342900" lvl="2">
              <a:lnSpc>
                <a:spcPct val="120000"/>
              </a:lnSpc>
              <a:spcAft>
                <a:spcPts val="0"/>
              </a:spcAft>
            </a:pPr>
            <a:r>
              <a:rPr lang="en-US" sz="1600"/>
              <a:t>Please note: You will confirm pickup or delivery at a later step</a:t>
            </a:r>
          </a:p>
          <a:p>
            <a:pPr marL="342900" lvl="2">
              <a:lnSpc>
                <a:spcPct val="120000"/>
              </a:lnSpc>
              <a:spcAft>
                <a:spcPts val="0"/>
              </a:spcAft>
              <a:buNone/>
            </a:pPr>
            <a:r>
              <a:rPr lang="en-US" sz="1600" b="1"/>
              <a:t>Important Reminders</a:t>
            </a:r>
          </a:p>
          <a:p>
            <a:pPr marL="342900" lvl="2">
              <a:lnSpc>
                <a:spcPct val="120000"/>
              </a:lnSpc>
              <a:spcAft>
                <a:spcPts val="0"/>
              </a:spcAft>
            </a:pPr>
            <a:r>
              <a:rPr lang="en-US" sz="1600"/>
              <a:t>Once you start an order, your items will be held for up to 48 hours. Please be sure to check-out as soon as possible</a:t>
            </a:r>
          </a:p>
          <a:p>
            <a:pPr marL="342900" lvl="2">
              <a:lnSpc>
                <a:spcPct val="120000"/>
              </a:lnSpc>
              <a:spcAft>
                <a:spcPts val="0"/>
              </a:spcAft>
            </a:pPr>
            <a:r>
              <a:rPr lang="en-US" sz="1600"/>
              <a:t>You may still edit your shopping cart during your 3-day window by contacting the Orders Team: (518) 786-3691 x3000</a:t>
            </a:r>
          </a:p>
        </p:txBody>
      </p:sp>
      <p:sp>
        <p:nvSpPr>
          <p:cNvPr id="5" name="Slide Number Placeholder 4">
            <a:extLst>
              <a:ext uri="{FF2B5EF4-FFF2-40B4-BE49-F238E27FC236}">
                <a16:creationId xmlns:a16="http://schemas.microsoft.com/office/drawing/2014/main" id="{F2FC5AB6-D064-2103-1905-035F856E0224}"/>
              </a:ext>
            </a:extLst>
          </p:cNvPr>
          <p:cNvSpPr>
            <a:spLocks noGrp="1"/>
          </p:cNvSpPr>
          <p:nvPr>
            <p:ph type="sldNum" sz="quarter" idx="15"/>
          </p:nvPr>
        </p:nvSpPr>
        <p:spPr/>
        <p:txBody>
          <a:bodyPr/>
          <a:lstStyle/>
          <a:p>
            <a:fld id="{18D65601-5AE2-46FC-B138-694DDD2B510D}" type="slidenum">
              <a:rPr lang="en-US" smtClean="0"/>
              <a:pPr/>
              <a:t>7</a:t>
            </a:fld>
            <a:endParaRPr lang="en-US"/>
          </a:p>
        </p:txBody>
      </p:sp>
      <p:pic>
        <p:nvPicPr>
          <p:cNvPr id="6" name="Picture 5" descr="A logo on a red background&#10;&#10;AI-generated content may be incorrect.">
            <a:extLst>
              <a:ext uri="{FF2B5EF4-FFF2-40B4-BE49-F238E27FC236}">
                <a16:creationId xmlns:a16="http://schemas.microsoft.com/office/drawing/2014/main" id="{7CB132B6-08A5-BA43-D939-DD535E7CC33C}"/>
              </a:ext>
            </a:extLst>
          </p:cNvPr>
          <p:cNvPicPr>
            <a:picLocks noChangeAspect="1"/>
          </p:cNvPicPr>
          <p:nvPr/>
        </p:nvPicPr>
        <p:blipFill>
          <a:blip r:embed="rId2"/>
          <a:stretch>
            <a:fillRect/>
          </a:stretch>
        </p:blipFill>
        <p:spPr>
          <a:xfrm>
            <a:off x="11283617" y="0"/>
            <a:ext cx="908384" cy="908384"/>
          </a:xfrm>
          <a:prstGeom prst="rect">
            <a:avLst/>
          </a:prstGeom>
        </p:spPr>
      </p:pic>
      <p:pic>
        <p:nvPicPr>
          <p:cNvPr id="13" name="Picture 12">
            <a:extLst>
              <a:ext uri="{FF2B5EF4-FFF2-40B4-BE49-F238E27FC236}">
                <a16:creationId xmlns:a16="http://schemas.microsoft.com/office/drawing/2014/main" id="{78A81E0A-4FE9-5936-8803-1A8A7868A59A}"/>
              </a:ext>
            </a:extLst>
          </p:cNvPr>
          <p:cNvPicPr>
            <a:picLocks noChangeAspect="1"/>
          </p:cNvPicPr>
          <p:nvPr/>
        </p:nvPicPr>
        <p:blipFill>
          <a:blip r:embed="rId3"/>
          <a:srcRect t="1013"/>
          <a:stretch/>
        </p:blipFill>
        <p:spPr>
          <a:xfrm>
            <a:off x="7978734" y="3878522"/>
            <a:ext cx="3907029" cy="1829626"/>
          </a:xfrm>
          <a:prstGeom prst="rect">
            <a:avLst/>
          </a:prstGeom>
          <a:ln>
            <a:noFill/>
          </a:ln>
          <a:effectLst>
            <a:outerShdw blurRad="190500" algn="tl" rotWithShape="0">
              <a:srgbClr val="000000">
                <a:alpha val="70000"/>
              </a:srgbClr>
            </a:outerShdw>
          </a:effectLst>
        </p:spPr>
      </p:pic>
      <p:pic>
        <p:nvPicPr>
          <p:cNvPr id="12" name="Picture 11" descr="A screenshot of a computer screen&#10;&#10;AI-generated content may be incorrect.">
            <a:extLst>
              <a:ext uri="{FF2B5EF4-FFF2-40B4-BE49-F238E27FC236}">
                <a16:creationId xmlns:a16="http://schemas.microsoft.com/office/drawing/2014/main" id="{738283B5-0461-EF7D-3415-EF85025832C3}"/>
              </a:ext>
            </a:extLst>
          </p:cNvPr>
          <p:cNvPicPr>
            <a:picLocks noChangeAspect="1"/>
          </p:cNvPicPr>
          <p:nvPr/>
        </p:nvPicPr>
        <p:blipFill>
          <a:blip r:embed="rId4"/>
          <a:stretch>
            <a:fillRect/>
          </a:stretch>
        </p:blipFill>
        <p:spPr>
          <a:xfrm>
            <a:off x="8115300" y="1871663"/>
            <a:ext cx="3486150" cy="1447800"/>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E3275EA4-22AE-128D-BA53-0B1F6260E191}"/>
              </a:ext>
            </a:extLst>
          </p:cNvPr>
          <p:cNvSpPr/>
          <p:nvPr/>
        </p:nvSpPr>
        <p:spPr>
          <a:xfrm rot="5400000">
            <a:off x="9369883" y="3550133"/>
            <a:ext cx="968627" cy="326202"/>
          </a:xfrm>
          <a:prstGeom prst="rightArrow">
            <a:avLst/>
          </a:prstGeom>
          <a:solidFill>
            <a:srgbClr val="ED60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6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6868-654D-D1F2-29C4-4E6329C2003E}"/>
              </a:ext>
            </a:extLst>
          </p:cNvPr>
          <p:cNvSpPr>
            <a:spLocks noGrp="1"/>
          </p:cNvSpPr>
          <p:nvPr>
            <p:ph type="title"/>
          </p:nvPr>
        </p:nvSpPr>
        <p:spPr/>
        <p:txBody>
          <a:bodyPr/>
          <a:lstStyle/>
          <a:p>
            <a:r>
              <a:rPr lang="en-US"/>
              <a:t>How to Order - Continued</a:t>
            </a:r>
          </a:p>
        </p:txBody>
      </p:sp>
      <p:sp>
        <p:nvSpPr>
          <p:cNvPr id="3" name="Content Placeholder 2">
            <a:extLst>
              <a:ext uri="{FF2B5EF4-FFF2-40B4-BE49-F238E27FC236}">
                <a16:creationId xmlns:a16="http://schemas.microsoft.com/office/drawing/2014/main" id="{41B14694-B8D6-3A8B-EC29-FDA9FA8F5C35}"/>
              </a:ext>
            </a:extLst>
          </p:cNvPr>
          <p:cNvSpPr>
            <a:spLocks noGrp="1"/>
          </p:cNvSpPr>
          <p:nvPr>
            <p:ph sz="quarter" idx="12"/>
          </p:nvPr>
        </p:nvSpPr>
        <p:spPr/>
        <p:txBody>
          <a:bodyPr vert="horz" lIns="0" tIns="45720" rIns="91440" bIns="45720" rtlCol="0" anchor="t">
            <a:normAutofit fontScale="92500" lnSpcReduction="20000"/>
          </a:bodyPr>
          <a:lstStyle/>
          <a:p>
            <a:pPr marL="342900" indent="-342900">
              <a:buFont typeface="Arial" panose="020B0604020202020204" pitchFamily="34" charset="0"/>
              <a:buChar char="•"/>
            </a:pPr>
            <a:r>
              <a:rPr lang="en-US"/>
              <a:t>Certain products will be charged by case or by pound, so be mindful when selecting the quantity.</a:t>
            </a:r>
          </a:p>
          <a:p>
            <a:pPr marL="342900" indent="-342900">
              <a:buFont typeface="Arial" panose="020B0604020202020204" pitchFamily="34" charset="0"/>
              <a:buChar char="•"/>
            </a:pPr>
            <a:r>
              <a:rPr lang="en-US"/>
              <a:t>If a product’s pricing is "by the pound," please check the “Packaging” field on the product</a:t>
            </a:r>
          </a:p>
          <a:p>
            <a:pPr marL="342900" indent="-342900">
              <a:buFont typeface="Arial" panose="020B0604020202020204" pitchFamily="34" charset="0"/>
              <a:buChar char="•"/>
            </a:pPr>
            <a:r>
              <a:rPr lang="en-US"/>
              <a:t>For example, if a product’s packaging says, “AVG. WT. 20LB”, then one case of the product is equal to 20 pounds. (i.e. if I want two cases, then I would type “40” in the quantity line)</a:t>
            </a:r>
          </a:p>
          <a:p>
            <a:pPr marL="342900" indent="-342900">
              <a:buFont typeface="Arial" panose="020B0604020202020204" pitchFamily="34" charset="0"/>
              <a:buChar char="•"/>
            </a:pPr>
            <a:r>
              <a:rPr lang="en-US"/>
              <a:t>Click on “Add to Cart” once you’re done with the product</a:t>
            </a:r>
          </a:p>
        </p:txBody>
      </p:sp>
      <p:pic>
        <p:nvPicPr>
          <p:cNvPr id="8" name="Content Placeholder 7">
            <a:extLst>
              <a:ext uri="{FF2B5EF4-FFF2-40B4-BE49-F238E27FC236}">
                <a16:creationId xmlns:a16="http://schemas.microsoft.com/office/drawing/2014/main" id="{D5B55CB8-CD67-62FA-A4CD-DA6CE6A88C49}"/>
              </a:ext>
            </a:extLst>
          </p:cNvPr>
          <p:cNvPicPr>
            <a:picLocks noGrp="1" noChangeAspect="1"/>
          </p:cNvPicPr>
          <p:nvPr>
            <p:ph sz="quarter" idx="11"/>
          </p:nvPr>
        </p:nvPicPr>
        <p:blipFill>
          <a:blip r:embed="rId2"/>
          <a:stretch>
            <a:fillRect/>
          </a:stretch>
        </p:blipFill>
        <p:spPr>
          <a:xfrm>
            <a:off x="6183695" y="2435289"/>
            <a:ext cx="5754049" cy="2720243"/>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2ABFC32D-82F8-578B-943E-9BBF0BCE24B8}"/>
              </a:ext>
            </a:extLst>
          </p:cNvPr>
          <p:cNvSpPr>
            <a:spLocks noGrp="1"/>
          </p:cNvSpPr>
          <p:nvPr>
            <p:ph type="sldNum" sz="quarter" idx="15"/>
          </p:nvPr>
        </p:nvSpPr>
        <p:spPr/>
        <p:txBody>
          <a:bodyPr/>
          <a:lstStyle/>
          <a:p>
            <a:fld id="{18D65601-5AE2-46FC-B138-694DDD2B510D}" type="slidenum">
              <a:rPr lang="en-US" smtClean="0"/>
              <a:pPr/>
              <a:t>8</a:t>
            </a:fld>
            <a:endParaRPr lang="en-US"/>
          </a:p>
        </p:txBody>
      </p:sp>
      <p:pic>
        <p:nvPicPr>
          <p:cNvPr id="6" name="Picture 5" descr="A logo on a red background&#10;&#10;AI-generated content may be incorrect.">
            <a:extLst>
              <a:ext uri="{FF2B5EF4-FFF2-40B4-BE49-F238E27FC236}">
                <a16:creationId xmlns:a16="http://schemas.microsoft.com/office/drawing/2014/main" id="{05A67F3C-0C64-724F-17E0-8CF9F2EF08B7}"/>
              </a:ext>
            </a:extLst>
          </p:cNvPr>
          <p:cNvPicPr>
            <a:picLocks noChangeAspect="1"/>
          </p:cNvPicPr>
          <p:nvPr/>
        </p:nvPicPr>
        <p:blipFill>
          <a:blip r:embed="rId3"/>
          <a:stretch>
            <a:fillRect/>
          </a:stretch>
        </p:blipFill>
        <p:spPr>
          <a:xfrm>
            <a:off x="11283617" y="0"/>
            <a:ext cx="908384" cy="908384"/>
          </a:xfrm>
          <a:prstGeom prst="rect">
            <a:avLst/>
          </a:prstGeom>
        </p:spPr>
      </p:pic>
    </p:spTree>
    <p:extLst>
      <p:ext uri="{BB962C8B-B14F-4D97-AF65-F5344CB8AC3E}">
        <p14:creationId xmlns:p14="http://schemas.microsoft.com/office/powerpoint/2010/main" val="203024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0519-854C-D3A6-204E-916FE475B93B}"/>
              </a:ext>
            </a:extLst>
          </p:cNvPr>
          <p:cNvSpPr>
            <a:spLocks noGrp="1"/>
          </p:cNvSpPr>
          <p:nvPr>
            <p:ph type="title"/>
          </p:nvPr>
        </p:nvSpPr>
        <p:spPr/>
        <p:txBody>
          <a:bodyPr/>
          <a:lstStyle/>
          <a:p>
            <a:r>
              <a:rPr lang="en-US"/>
              <a:t>How to Change Inventory Location</a:t>
            </a:r>
          </a:p>
        </p:txBody>
      </p:sp>
      <p:sp>
        <p:nvSpPr>
          <p:cNvPr id="3" name="Content Placeholder 2">
            <a:extLst>
              <a:ext uri="{FF2B5EF4-FFF2-40B4-BE49-F238E27FC236}">
                <a16:creationId xmlns:a16="http://schemas.microsoft.com/office/drawing/2014/main" id="{5C7623D4-344D-70FD-DE2E-4B2A410DD0EC}"/>
              </a:ext>
            </a:extLst>
          </p:cNvPr>
          <p:cNvSpPr>
            <a:spLocks noGrp="1"/>
          </p:cNvSpPr>
          <p:nvPr>
            <p:ph sz="quarter" idx="12"/>
          </p:nvPr>
        </p:nvSpPr>
        <p:spPr>
          <a:xfrm>
            <a:off x="1381119" y="1707443"/>
            <a:ext cx="8552264" cy="447988"/>
          </a:xfrm>
        </p:spPr>
        <p:txBody>
          <a:bodyPr vert="horz" lIns="0" tIns="0" rIns="0" bIns="0" rtlCol="0" anchor="t">
            <a:normAutofit fontScale="85000" lnSpcReduction="20000"/>
          </a:bodyPr>
          <a:lstStyle/>
          <a:p>
            <a:pPr marL="0" indent="0">
              <a:buNone/>
            </a:pPr>
            <a:r>
              <a:rPr lang="en-US"/>
              <a:t>When you first create your order, you don’t have the option to select the inventory location. You will first have to create a placeholder date to switch locations.</a:t>
            </a:r>
          </a:p>
        </p:txBody>
      </p:sp>
      <p:sp>
        <p:nvSpPr>
          <p:cNvPr id="4" name="Slide Number Placeholder 3">
            <a:extLst>
              <a:ext uri="{FF2B5EF4-FFF2-40B4-BE49-F238E27FC236}">
                <a16:creationId xmlns:a16="http://schemas.microsoft.com/office/drawing/2014/main" id="{DA4BC88B-83B5-ACF7-3885-F0181C10C848}"/>
              </a:ext>
            </a:extLst>
          </p:cNvPr>
          <p:cNvSpPr>
            <a:spLocks noGrp="1"/>
          </p:cNvSpPr>
          <p:nvPr>
            <p:ph type="sldNum" sz="quarter" idx="15"/>
          </p:nvPr>
        </p:nvSpPr>
        <p:spPr/>
        <p:txBody>
          <a:bodyPr/>
          <a:lstStyle/>
          <a:p>
            <a:fld id="{18D65601-5AE2-46FC-B138-694DDD2B510D}" type="slidenum">
              <a:rPr lang="en-US" smtClean="0"/>
              <a:pPr/>
              <a:t>9</a:t>
            </a:fld>
            <a:endParaRPr lang="en-US"/>
          </a:p>
        </p:txBody>
      </p:sp>
      <p:sp>
        <p:nvSpPr>
          <p:cNvPr id="5" name="TextBox 4">
            <a:extLst>
              <a:ext uri="{FF2B5EF4-FFF2-40B4-BE49-F238E27FC236}">
                <a16:creationId xmlns:a16="http://schemas.microsoft.com/office/drawing/2014/main" id="{02AE87D8-2214-4AB5-C488-A34EFA5F6CE3}"/>
              </a:ext>
            </a:extLst>
          </p:cNvPr>
          <p:cNvSpPr txBox="1"/>
          <p:nvPr/>
        </p:nvSpPr>
        <p:spPr>
          <a:xfrm>
            <a:off x="1381122" y="2279984"/>
            <a:ext cx="4055773" cy="2862322"/>
          </a:xfrm>
          <a:prstGeom prst="rect">
            <a:avLst/>
          </a:prstGeom>
          <a:noFill/>
        </p:spPr>
        <p:txBody>
          <a:bodyPr wrap="square" lIns="91440" tIns="45720" rIns="91440" bIns="45720" rtlCol="0" anchor="t">
            <a:spAutoFit/>
          </a:bodyPr>
          <a:lstStyle/>
          <a:p>
            <a:r>
              <a:rPr lang="en-US" b="1"/>
              <a:t>Steps:</a:t>
            </a:r>
          </a:p>
          <a:p>
            <a:pPr marL="342900" indent="-342900">
              <a:buFont typeface="+mj-lt"/>
              <a:buAutoNum type="arabicPeriod"/>
            </a:pPr>
            <a:r>
              <a:rPr lang="en-US"/>
              <a:t>Once you have logged onto the portal, click on the “Shop” tab and select “Shop Online” from the dropdown list.</a:t>
            </a:r>
          </a:p>
          <a:p>
            <a:pPr marL="342900" indent="-342900">
              <a:buFont typeface="+mj-lt"/>
              <a:buAutoNum type="arabicPeriod"/>
            </a:pPr>
            <a:r>
              <a:rPr lang="en-US"/>
              <a:t>The “Schedule Pickup” window will appear. Leave the date as is (you’ll change it to the correct one afterwards). Select any time slots and click “Save”.</a:t>
            </a:r>
          </a:p>
        </p:txBody>
      </p:sp>
      <p:pic>
        <p:nvPicPr>
          <p:cNvPr id="6" name="Picture 5" descr="A logo on a red background&#10;&#10;AI-generated content may be incorrect.">
            <a:extLst>
              <a:ext uri="{FF2B5EF4-FFF2-40B4-BE49-F238E27FC236}">
                <a16:creationId xmlns:a16="http://schemas.microsoft.com/office/drawing/2014/main" id="{293FE369-0D77-538D-F989-C59C220F0318}"/>
              </a:ext>
            </a:extLst>
          </p:cNvPr>
          <p:cNvPicPr>
            <a:picLocks noChangeAspect="1"/>
          </p:cNvPicPr>
          <p:nvPr/>
        </p:nvPicPr>
        <p:blipFill>
          <a:blip r:embed="rId2"/>
          <a:stretch>
            <a:fillRect/>
          </a:stretch>
        </p:blipFill>
        <p:spPr>
          <a:xfrm>
            <a:off x="11283617" y="0"/>
            <a:ext cx="908384" cy="908384"/>
          </a:xfrm>
          <a:prstGeom prst="rect">
            <a:avLst/>
          </a:prstGeom>
        </p:spPr>
      </p:pic>
      <p:pic>
        <p:nvPicPr>
          <p:cNvPr id="7" name="Picture 6" descr="A screenshot of a computer screen&#10;&#10;AI-generated content may be incorrect.">
            <a:extLst>
              <a:ext uri="{FF2B5EF4-FFF2-40B4-BE49-F238E27FC236}">
                <a16:creationId xmlns:a16="http://schemas.microsoft.com/office/drawing/2014/main" id="{77B8ED64-6DAE-9962-85E9-F73D4804FA91}"/>
              </a:ext>
            </a:extLst>
          </p:cNvPr>
          <p:cNvPicPr>
            <a:picLocks noChangeAspect="1"/>
          </p:cNvPicPr>
          <p:nvPr/>
        </p:nvPicPr>
        <p:blipFill>
          <a:blip r:embed="rId3"/>
          <a:stretch>
            <a:fillRect/>
          </a:stretch>
        </p:blipFill>
        <p:spPr>
          <a:xfrm>
            <a:off x="6769142" y="2341691"/>
            <a:ext cx="3486150" cy="1447800"/>
          </a:xfrm>
          <a:prstGeom prst="rect">
            <a:avLst/>
          </a:prstGeom>
          <a:ln>
            <a:noFill/>
          </a:ln>
          <a:effectLst>
            <a:outerShdw blurRad="292100" dist="139700" dir="2700000" algn="tl" rotWithShape="0">
              <a:srgbClr val="333333">
                <a:alpha val="65000"/>
              </a:srgbClr>
            </a:outerShdw>
          </a:effectLst>
        </p:spPr>
      </p:pic>
      <p:pic>
        <p:nvPicPr>
          <p:cNvPr id="10" name="Picture 9" descr="A screenshot of a pickup box&#10;&#10;AI-generated content may be incorrect.">
            <a:extLst>
              <a:ext uri="{FF2B5EF4-FFF2-40B4-BE49-F238E27FC236}">
                <a16:creationId xmlns:a16="http://schemas.microsoft.com/office/drawing/2014/main" id="{B2333DD4-A35E-F4A3-CE91-6B88FEEBCACB}"/>
              </a:ext>
            </a:extLst>
          </p:cNvPr>
          <p:cNvPicPr>
            <a:picLocks noChangeAspect="1"/>
          </p:cNvPicPr>
          <p:nvPr/>
        </p:nvPicPr>
        <p:blipFill>
          <a:blip r:embed="rId4"/>
          <a:srcRect l="1232" t="20982" r="1232" b="6333"/>
          <a:stretch>
            <a:fillRect/>
          </a:stretch>
        </p:blipFill>
        <p:spPr>
          <a:xfrm>
            <a:off x="5944482" y="4022251"/>
            <a:ext cx="5448997" cy="1843754"/>
          </a:xfrm>
          <a:prstGeom prst="rect">
            <a:avLst/>
          </a:prstGeom>
          <a:ln>
            <a:noFill/>
          </a:ln>
          <a:effectLst>
            <a:outerShdw blurRad="292100" dist="139700" dir="2700000" algn="tl" rotWithShape="0">
              <a:srgbClr val="333333">
                <a:alpha val="65000"/>
              </a:srgbClr>
            </a:outerShdw>
          </a:effectLst>
        </p:spPr>
      </p:pic>
      <p:sp>
        <p:nvSpPr>
          <p:cNvPr id="16" name="Arrow: Down 15">
            <a:extLst>
              <a:ext uri="{FF2B5EF4-FFF2-40B4-BE49-F238E27FC236}">
                <a16:creationId xmlns:a16="http://schemas.microsoft.com/office/drawing/2014/main" id="{5B091491-09C2-FCB9-D246-7E6473DF7D8A}"/>
              </a:ext>
            </a:extLst>
          </p:cNvPr>
          <p:cNvSpPr/>
          <p:nvPr/>
        </p:nvSpPr>
        <p:spPr>
          <a:xfrm>
            <a:off x="8432609" y="3639272"/>
            <a:ext cx="320386" cy="760987"/>
          </a:xfrm>
          <a:prstGeom prst="downArrow">
            <a:avLst/>
          </a:prstGeom>
          <a:solidFill>
            <a:srgbClr val="ED60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76140"/>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82A5A5C8BC3F4D8353FC898F2348AB" ma:contentTypeVersion="13" ma:contentTypeDescription="Create a new document." ma:contentTypeScope="" ma:versionID="64b2db2b14865e3a32e97c4f48ce2a90">
  <xsd:schema xmlns:xsd="http://www.w3.org/2001/XMLSchema" xmlns:xs="http://www.w3.org/2001/XMLSchema" xmlns:p="http://schemas.microsoft.com/office/2006/metadata/properties" xmlns:ns2="e98ffc50-2255-4af5-83cb-08d36ddfb674" xmlns:ns3="2dd8a4bf-1076-45f8-91c4-1504368e8f03" targetNamespace="http://schemas.microsoft.com/office/2006/metadata/properties" ma:root="true" ma:fieldsID="e99bdda97019419b63ca221a6005dc3f" ns2:_="" ns3:_="">
    <xsd:import namespace="e98ffc50-2255-4af5-83cb-08d36ddfb674"/>
    <xsd:import namespace="2dd8a4bf-1076-45f8-91c4-1504368e8f0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ffc50-2255-4af5-83cb-08d36ddfb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94cff98-f318-4868-8d08-b091f946886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8a4bf-1076-45f8-91c4-1504368e8f0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c5a85bb-7304-4471-adb4-dbadce256325}" ma:internalName="TaxCatchAll" ma:showField="CatchAllData" ma:web="2dd8a4bf-1076-45f8-91c4-1504368e8f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d8a4bf-1076-45f8-91c4-1504368e8f03" xsi:nil="true"/>
    <lcf76f155ced4ddcb4097134ff3c332f xmlns="e98ffc50-2255-4af5-83cb-08d36ddfb6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15F923-5F2B-4968-8A6A-5AF54EFCFC41}">
  <ds:schemaRefs>
    <ds:schemaRef ds:uri="2dd8a4bf-1076-45f8-91c4-1504368e8f03"/>
    <ds:schemaRef ds:uri="e98ffc50-2255-4af5-83cb-08d36ddfb6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3FDB7358-0BCB-4DEB-B717-C1D7CC555F05}">
  <ds:schemaRefs>
    <ds:schemaRef ds:uri="230e9df3-be65-4c73-a93b-d1236ebd677e"/>
    <ds:schemaRef ds:uri="2dd8a4bf-1076-45f8-91c4-1504368e8f03"/>
    <ds:schemaRef ds:uri="71af3243-3dd4-4a8d-8c0d-dd76da1f02a5"/>
    <ds:schemaRef ds:uri="e98ffc50-2255-4af5-83cb-08d36ddfb674"/>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{4D945760-0C42-4ED5-AF9E-91A84E465337}TF3977e381-cba5-49b1-ba43-b5d865517af907ebbda9_win32-372d4d6ae720</Template>
  <TotalTime>0</TotalTime>
  <Words>1116</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Tisa Offc Serif Pro</vt:lpstr>
      <vt:lpstr>Univers Light</vt:lpstr>
      <vt:lpstr>Custom</vt:lpstr>
      <vt:lpstr>PWW Presentation How to Place an Online Order</vt:lpstr>
      <vt:lpstr>What is PWW?</vt:lpstr>
      <vt:lpstr>How to Access PWW</vt:lpstr>
      <vt:lpstr>Ordering Guidelines</vt:lpstr>
      <vt:lpstr>72-Hour Inventory Hold</vt:lpstr>
      <vt:lpstr>Order Deadline vs. 72-Hour Inventory Hold</vt:lpstr>
      <vt:lpstr>How to Order</vt:lpstr>
      <vt:lpstr>How to Order - Continued</vt:lpstr>
      <vt:lpstr>How to Change Inventory Location</vt:lpstr>
      <vt:lpstr>How to Change Inventory Location Cont.</vt:lpstr>
      <vt:lpstr>Navigating PWW</vt:lpstr>
      <vt:lpstr>How to Checkout</vt:lpstr>
      <vt:lpstr>Questions or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Julio Andrade-Jimenez</dc:creator>
  <cp:lastModifiedBy>Felicia Oliveira</cp:lastModifiedBy>
  <cp:revision>1</cp:revision>
  <dcterms:created xsi:type="dcterms:W3CDTF">2025-08-18T12:54:56Z</dcterms:created>
  <dcterms:modified xsi:type="dcterms:W3CDTF">2026-02-24T21:31:18Z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0x010100DB82A5A5C8BC3F4D8353FC898F2348AB</vt:lpwstr>
  </property>
  <property fmtid="{D5CDD505-2E9C-101B-9397-08002B2CF9AE}" pid="3" name="MediaServiceImageTags">
    <vt:lpwstr/>
  </property>
</Properties>
</file>